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256" r:id="rId2"/>
    <p:sldId id="4826" r:id="rId3"/>
    <p:sldId id="4854" r:id="rId4"/>
    <p:sldId id="4936" r:id="rId5"/>
    <p:sldId id="2146849022" r:id="rId6"/>
    <p:sldId id="257" r:id="rId7"/>
    <p:sldId id="258" r:id="rId8"/>
    <p:sldId id="259" r:id="rId9"/>
    <p:sldId id="260" r:id="rId10"/>
    <p:sldId id="261" r:id="rId11"/>
    <p:sldId id="262" r:id="rId12"/>
    <p:sldId id="281"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9" r:id="rId28"/>
    <p:sldId id="280" r:id="rId29"/>
    <p:sldId id="282" r:id="rId3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A8B"/>
    <a:srgbClr val="0086C9"/>
    <a:srgbClr val="4FC6E0"/>
    <a:srgbClr val="97CB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4387" autoAdjust="0"/>
  </p:normalViewPr>
  <p:slideViewPr>
    <p:cSldViewPr snapToGrid="0" snapToObjects="1">
      <p:cViewPr varScale="1">
        <p:scale>
          <a:sx n="40" d="100"/>
          <a:sy n="40" d="100"/>
        </p:scale>
        <p:origin x="166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5914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and thank you for joining. Today’s session is a practical, step-by-step walkthrough of how to submit an NLC V5.2 application to update your Qualified Products List listing.
This webinar is designed for NLC manufacturers - both those integrating thermostats and those pursuing ANSI C137.9 configuration reporting. Our goal is to give you the clarity you need for a smooth, efficient qualification, and to flag the common mistakes that cause review delays before you run into them.
Quick housekeeping: we’ll take questions at the end, and we’ll share a resources slide with links to everything referenced today. Let’s get started.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Before we get started, I’ll take care of a little housekeeping. If there’s something you’d like to go back and see again or you’d like to share this webinar with someone who couldn’t attend, the slides and recording will be posted on our website.</a:t>
            </a:r>
          </a:p>
          <a:p>
            <a:pPr marL="0" marR="0">
              <a:lnSpc>
                <a:spcPct val="115000"/>
              </a:lnSpc>
              <a:spcAft>
                <a:spcPts val="800"/>
              </a:spcAft>
              <a:buNone/>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I should also let you know that all attendees have been automatically muted, and we’ll keep it this way for the entire webinar. (click)</a:t>
            </a:r>
          </a:p>
          <a:p>
            <a:endParaRPr lang="en-US" dirty="0"/>
          </a:p>
        </p:txBody>
      </p:sp>
      <p:sp>
        <p:nvSpPr>
          <p:cNvPr id="4" name="Slide Number Placeholder 3"/>
          <p:cNvSpPr>
            <a:spLocks noGrp="1"/>
          </p:cNvSpPr>
          <p:nvPr>
            <p:ph type="sldNum" sz="quarter" idx="5"/>
          </p:nvPr>
        </p:nvSpPr>
        <p:spPr/>
        <p:txBody>
          <a:bodyPr/>
          <a:lstStyle/>
          <a:p>
            <a:fld id="{73974D6B-F306-4F41-8CDD-3BAE45A2AD1E}" type="slidenum">
              <a:rPr lang="en-US" smtClean="0"/>
              <a:t>2</a:t>
            </a:fld>
            <a:endParaRPr lang="en-US"/>
          </a:p>
        </p:txBody>
      </p:sp>
    </p:spTree>
    <p:extLst>
      <p:ext uri="{BB962C8B-B14F-4D97-AF65-F5344CB8AC3E}">
        <p14:creationId xmlns:p14="http://schemas.microsoft.com/office/powerpoint/2010/main" val="1919546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Aft>
                <a:spcPts val="800"/>
              </a:spcAft>
              <a:buNone/>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But of course we still want you to be able to communicate. If you have any questions, you can use the question pane. You can locate this at the top right by clicking on the speech bubble with the question mark. The question pane is distinct from the chat pane, which has the two layered speech bubbles. We will not be using the chat pane during this call. So be sure to use the question pane only.</a:t>
            </a:r>
          </a:p>
          <a:p>
            <a:pPr marL="0" marR="0">
              <a:lnSpc>
                <a:spcPct val="115000"/>
              </a:lnSpc>
              <a:spcAft>
                <a:spcPts val="800"/>
              </a:spcAft>
              <a:buNone/>
            </a:pPr>
            <a:endParaRPr lang="en-US" sz="10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800"/>
              </a:spcAft>
              <a:buNone/>
            </a:pPr>
            <a:r>
              <a:rPr lang="en-US" sz="1000" kern="100" dirty="0">
                <a:effectLst/>
                <a:latin typeface="Aptos" panose="020B0004020202020204" pitchFamily="34" charset="0"/>
                <a:ea typeface="Aptos" panose="020B0004020202020204" pitchFamily="34" charset="0"/>
                <a:cs typeface="Times New Roman" panose="02020603050405020304" pitchFamily="18" charset="0"/>
              </a:rPr>
              <a:t>We’ll be answering some questions through text throughout the webinar, but we won’t pause the presentation to answer. However, near the end of the webinar we will hold a live Q&amp;A session. We will choose some of the more common questions to answer live, so keep them coming throughout the call so we know what is most relevant to you. (click)</a:t>
            </a:r>
          </a:p>
          <a:p>
            <a:endParaRPr lang="en-US" dirty="0"/>
          </a:p>
        </p:txBody>
      </p:sp>
      <p:sp>
        <p:nvSpPr>
          <p:cNvPr id="4" name="Slide Number Placeholder 3"/>
          <p:cNvSpPr>
            <a:spLocks noGrp="1"/>
          </p:cNvSpPr>
          <p:nvPr>
            <p:ph type="sldNum" sz="quarter" idx="5"/>
          </p:nvPr>
        </p:nvSpPr>
        <p:spPr/>
        <p:txBody>
          <a:bodyPr/>
          <a:lstStyle/>
          <a:p>
            <a:fld id="{73974D6B-F306-4F41-8CDD-3BAE45A2AD1E}" type="slidenum">
              <a:rPr lang="en-US" smtClean="0"/>
              <a:t>3</a:t>
            </a:fld>
            <a:endParaRPr lang="en-US"/>
          </a:p>
        </p:txBody>
      </p:sp>
    </p:spTree>
    <p:extLst>
      <p:ext uri="{BB962C8B-B14F-4D97-AF65-F5344CB8AC3E}">
        <p14:creationId xmlns:p14="http://schemas.microsoft.com/office/powerpoint/2010/main" val="951720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kern="100">
                <a:effectLst/>
                <a:latin typeface="Aptos" panose="020B0004020202020204" pitchFamily="34" charset="0"/>
                <a:ea typeface="Aptos" panose="020B0004020202020204" pitchFamily="34" charset="0"/>
                <a:cs typeface="Times New Roman" panose="02020603050405020304" pitchFamily="18" charset="0"/>
              </a:rPr>
              <a:t>For those of you who may joining us for the first time, I should mention that the DLC is a nonprofit organization with a mission to reduce energy, carbon, and light pollution. We do this by delivering the right information to decision makers, and one of the main ways we do that is by creating technical requirements that underpin our qualified product lists which support the majority of incentive programs across North America. (click)</a:t>
            </a:r>
          </a:p>
          <a:p>
            <a:endParaRPr lang="en-US"/>
          </a:p>
        </p:txBody>
      </p:sp>
      <p:sp>
        <p:nvSpPr>
          <p:cNvPr id="4" name="Slide Number Placeholder 3"/>
          <p:cNvSpPr>
            <a:spLocks noGrp="1"/>
          </p:cNvSpPr>
          <p:nvPr>
            <p:ph type="sldNum" sz="quarter" idx="5"/>
          </p:nvPr>
        </p:nvSpPr>
        <p:spPr/>
        <p:txBody>
          <a:bodyPr/>
          <a:lstStyle/>
          <a:p>
            <a:fld id="{73974D6B-F306-4F41-8CDD-3BAE45A2AD1E}" type="slidenum">
              <a:rPr lang="en-US" smtClean="0"/>
              <a:t>4</a:t>
            </a:fld>
            <a:endParaRPr lang="en-US"/>
          </a:p>
        </p:txBody>
      </p:sp>
    </p:spTree>
    <p:extLst>
      <p:ext uri="{BB962C8B-B14F-4D97-AF65-F5344CB8AC3E}">
        <p14:creationId xmlns:p14="http://schemas.microsoft.com/office/powerpoint/2010/main" val="28151536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dirty="0"/>
          </a:p>
        </p:txBody>
      </p:sp>
    </p:spTree>
    <p:extLst>
      <p:ext uri="{BB962C8B-B14F-4D97-AF65-F5344CB8AC3E}">
        <p14:creationId xmlns:p14="http://schemas.microsoft.com/office/powerpoint/2010/main" val="857905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things we want you to walk away able to do.
First, run the full submission process yourself - a clear set of steps to update your QPL listing under V5.2, start to finish.
Second, get the documentation right the first time. Documentation issues are the number-one cause of review delays, so we’ll spend real time on what to attach and which party provides each document.
The bar at the bottom is our roadmap: we start with a V5.2 overview, move into preparation, walk the submission step by step, dig into the documentation for thermostats and configuration report, and close with the common mistakes to avoid.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level-set on what V5.2 actually is. V5.2 is the current version of the DLC Technical Requirements for the Networked Lighting Controls.
It adds two new focus areas, and this is the key point: you qualify under V5.2 by meeting the requirements for EITHER one. &lt;You do not need both.&gt;
Focus Area 1 is thermostat integration - recognizing your system’s ability to integrate with a compatible thermostat,, which we’ll cover in depth.
Focus Area 2 is ANSI C137.9 configuration reporting - your system’s ability to generate a standardized configuration report.
V5.2 is applicable to Indoor listings only, because both focus areas are specific to indoor applications.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question we hear a lot is, 'Do I have to do this?' Your qualified system stays on the QPL as long as you keep up annual renewal fees, and listings that don’t add V5.2 capabilities simply remain displayed under V5.
That said, we strongly encourage updating, and it's worth understanding where these requirements come from. Each new version of the Technical Requirements is developed through in-depth conversations with our member utilities - working closely with them to understand how their program needs are evolving and what capabilities they increasingly rely on to deliver energy savings. V5.2 reflects that input directly. So updating isn't just about staying current on paper; it's about aligning your product with the capabilities utilities are actively prioritizing in their programs so this keeps you matched to what customers are asking for, and future-proof your listing.
</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V5.2 is Indoor-only, it’s worth being precise about scope so you spend effort in the right place.
On the Indoor side: this is where thermostat integration and ANSI C137.9 reporting live. Meet either focus area and your Indoor listing displays under V5.2. That’s where your update work goes.
If you have an Outdoor listing: nothing to do, no V5.2 updates are required.
One nuance to keep in mind: So the same system qualified for both Indoor listing and an Outdoor listing will reference different Technical Requirements versions on the QPL. That’s expected - not an error.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your two paths - and the word between them is the important one: OR.
Path A is thermostat integration. You answer the new questions and support each answer with documentation from the correct party - sometimes the NLC manufacturer, sometimes the thermostat manufacturer, sometimes both. The bulk of today’s session focuses here, because it has the most moving parts.
Path B is ANSI C137.9 configuration reporting. you answer the configuration-report question and attach a sample report your system generates. 
Pick one path - or both - that fits your product.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Gather four things before you start the application.</a:t>
            </a:r>
          </a:p>
          <a:p>
            <a:r>
              <a:rPr lang="en-US" dirty="0"/>
              <a:t>
One: read the NLC–Thermostat Integration Submission Guide. It’s the single best time investment you can make; it spells out every requirement and, critically, which party provides each document.
Two: confirm your system has External Systems Integration capability listed on the QPL. Thermostat integration depends on it. If your current listing doesn’t already indicate it, you’ll be asked to confirm it before the thermostat questions appear.
Three: collect signer details: the full name and email of the authorized signer for BOTH the NLC manufacturer and the thermostat manufacturer. You’ll need these for the DocuSign agreement.
Four: if you’re going the ANSI C137.9 path, generate a sample configuration report from your system before starting an application, so it’s ready to attach.</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want to spend a moment on the Submission Guide because it determines whether your review goes fast or slow.
The guide maps every question to the documentation that supports it and who provides that documentation - the NLC manufacturer, the thermostat manufacturer, or both parties together.
NLC documentation is things like your user guide, manual or gateway spec sheet. Thermostat documentation means the thermostat’s own user guide showing it can receive and act on the occupancy data. And several questions require both.
The reason this matters: the most common cause of delay is documentation that’s missing or attributed to the wrong party. Reading the guide first is how you avoid that entirely.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For every V5.2 question you answer, you owe two things: a supporting document, and a reference citation.
The document is the file that demonstrates the capability you’re claiming - from the correct party. The citation points to the exact place in that document where the capability is shown. We are looking for the specific page or section.
</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whole submission at a glance - six steps. We’ll break these into two slides next, but I want you to see the shape of it first.
</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walk the first three steps: 
Step 1: log in to the application portal and select the NLC OEM – Update application. That’s the right entry point for updating an existing listing. We will cover private labels in a separate section later.
Step 2: This opens a streamlined V5.2 update form. it shows only the new questions. so you’re not wading through your entire application again. If you do want to revise other capabilities as well, there is an option for that as well. </a:t>
            </a:r>
          </a:p>
          <a:p>
            <a:r>
              <a:rPr lang="en-US" dirty="0"/>
              <a:t>
Step 3: answer the applicable questions - the thermostat-integration questions, the ANSI C137.9 question, or both, depending on your path.</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Steps four through six take you across the finish line.
Step 4: make sure for every answered question, you attach the supporting file AND cite the exact spot that demonstrates the capability. Do these together, question by question, so nothing slips through.
Step 5: complete the signer information for the NLC–Thermostat Manufacturer Agreement — the authorized signer’s name and email for both parties. Double-check these; a typo in an email address is a very common, very avoidable cause of delay.
Step 6: submit the application. If your application includes thermostat integration, it moves into an “Awaiting Signature” status, and DocuSign automatically routes the agreement to both signers. We’ll look at that status in a moment.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common real-world scenario: your system integrates with more than one thermostat. That’s fully supported; you can enter multiple thermostat models on the same application.
The thing to plan for is that each model is treated independently. Every thermostat model generates its own complete set of questions, and its own NLC–Thermostat Manufacturer Agreement.
So if you list three thermostats, you’ll answer three sets of questions and route three agreements - each signed by both parties. It’s not more difficult, but it is more of the same work, so budget your documentation and signer coordination accordingly.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get into the core of the thermostat path. This is where most of the documentation work happens, so let’s frame it before the details.
13 questions. Each has an acceptable answer, a specific piece of documentation that supports it, and a designated party who provides that documentation.
A conceptual point that trips people up: thermostats are NOT qualified separately under V5.2. What gets recognized is your NLC system’s capability to integrate with the thermostat. The compatible thermostat then shows up under your NLC system’s QPL listing - it doesn’t get its own.
</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the 13 questions, three are non-negotiable for a thermostat listing - they must be answered “Yes.”
Question 2 is the core: your NLC communicates digital occupied/unoccupied data, and the thermostat receives it and responds by changing temperature setpoints and fan control. This one requires documentation from both parties.
Question 3 is about ease of integration: the two systems integrate and exchange occupancy data by simply following the manufacturer’s instructions - no special training, custom scripting, or third-party tools. That’s NLC-provided documentation.
Question 4 is the GUI requirement: the thermostat can be configured through a graphical interface to subscribe to occupancy data from multiple sensors, using simple methods like dropdowns or drag-and-drop. Documentation can come from either party.
The hard line: if your system lacks that core occupancy capability, it cannot be listed for thermostats. So confirm these three before you invest in the rest of the application.</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a cheat sheet on the documentation responsibility. It’s split in four ways.
Six questions are NLC-only - that’s the majority, and it’s your user guides, app documentation, manual with protocol details, gateway specs, and GUI information.
Three questions require both parties.
Two are thermostat-only - covering terminal designations and wired occupancy input. You’ll need to get those from the thermostat manufacturer before starting the application.
And two - can be satisfied by either party’s documentation.
</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are the first six questions in application form.
Question 1 is straightforward identification: thermostat manufacturer, model name, and model number - documented by both parties on the agreement.
Questions 2, 3, and 4 are the three required capabilities we just covered - note the amber “Required” flag.
Question 5 is about percentage occupancy - whether the data conveys how much of a space is occupied so the thermostat can modulate output, not just switch between fully occupied and fully vacant. This needs both NLC and thermostat documentation - </a:t>
            </a:r>
            <a:r>
              <a:rPr lang="en-US" sz="1200" b="0" i="0" u="none" strike="noStrike" kern="1200" baseline="0" dirty="0">
                <a:solidFill>
                  <a:schemeClr val="tx1"/>
                </a:solidFill>
                <a:latin typeface="+mn-lt"/>
                <a:ea typeface="+mn-ea"/>
                <a:cs typeface="+mn-cs"/>
              </a:rPr>
              <a:t>NLC user guide showing the lighting network sending data from multiple sensors, and thermostat documentation showing it analyzes that data and can respond to percentage occupancy. Key point: the thermostat must be able to tie  to multiple sensors, not just one. </a:t>
            </a:r>
            <a:r>
              <a:rPr lang="en-US" dirty="0"/>
              <a:t>
Question 6 asks whether a gateway is required.</a:t>
            </a:r>
            <a:r>
              <a:rPr lang="en-US" sz="1200" b="0" i="0" u="none" strike="noStrike" kern="1200" baseline="0" dirty="0">
                <a:solidFill>
                  <a:schemeClr val="tx1"/>
                </a:solidFill>
                <a:latin typeface="+mn-lt"/>
                <a:ea typeface="+mn-ea"/>
                <a:cs typeface="+mn-cs"/>
              </a:rPr>
              <a:t> Documentation from either the NLC or thermostat documentation</a:t>
            </a:r>
          </a:p>
          <a:p>
            <a:r>
              <a:rPr lang="en-US" dirty="0"/>
              <a:t> If yes, question 7 on the next slide asks for the gateway details.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7 through 13 are mostly conditional or descriptive - and mostly provided by NLC party.
Question 7 only applies if you answered “yes” to the gateway question: if you did, provide the gateway manufacturer, model name and number, and include a spec sheet. 
Question 8 asks whether lighting and thermostat can be scheduled together on one GUI.</a:t>
            </a:r>
            <a:r>
              <a:rPr lang="en-US" sz="1200" b="0" i="0" u="none" strike="noStrike" kern="1200" baseline="0" dirty="0">
                <a:solidFill>
                  <a:schemeClr val="tx1"/>
                </a:solidFill>
                <a:latin typeface="+mn-lt"/>
                <a:ea typeface="+mn-ea"/>
                <a:cs typeface="+mn-cs"/>
              </a:rPr>
              <a:t> NLC app documentation showing a single GUI that displays both lighting and </a:t>
            </a:r>
          </a:p>
          <a:p>
            <a:r>
              <a:rPr lang="en-US" sz="1200" b="0" i="0" u="none" strike="noStrike" kern="1200" baseline="0" dirty="0">
                <a:solidFill>
                  <a:schemeClr val="tx1"/>
                </a:solidFill>
                <a:latin typeface="+mn-lt"/>
                <a:ea typeface="+mn-ea"/>
                <a:cs typeface="+mn-cs"/>
              </a:rPr>
              <a:t>thermostat scheduling. </a:t>
            </a:r>
            <a:r>
              <a:rPr lang="en-US" dirty="0"/>
              <a:t> Questions 9 and 10 are thermostat-provided - whether the terminals are the standard RGYW form, and whether it also accepts a wired occupancy input, commonly 24VAC though other voltages qualify.
Questions 11 through 13 are “choose all that apply”: the digital protocols used, any additional data beyond occupancy like humidity or CO2, and the types of user interface supported - mobile app, web browser, or wallstation. All NLC-documented from your user guide.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you submit a thermostat application, it doesn’t go straight into review - it lands in an “Awaiting Signature” status. 
On submission, DocuSign routes the NLC-Thermostat Manufacturer Agreement to both signers. </a:t>
            </a:r>
            <a:r>
              <a:rPr lang="en-US" dirty="0">
                <a:effectLst/>
              </a:rPr>
              <a:t>This Agreement formalizes both manufacturers' confirmation that their systems are compatible and integrate as described in the application.</a:t>
            </a:r>
            <a:r>
              <a:rPr lang="en-US" dirty="0"/>
              <a:t>
Both parties must sign. If a signature is missing, the application will not advance into review; So it’s important to verify both signers’ names and email addresses before you submit, because a wrong email means the agreement never reaches the person who needs to sign it. We recommend keeping the thermostat manufacturer informed as you proceed with the application, so the </a:t>
            </a:r>
            <a:r>
              <a:rPr lang="en-US" dirty="0" err="1"/>
              <a:t>DocuSign</a:t>
            </a:r>
            <a:r>
              <a:rPr lang="en-US" dirty="0"/>
              <a:t> is signed promptly and your submission isn't held up.
</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moving to Path B. It’s a path to V5.2 for systems that aren’t doing thermostat integration.
ANSI C137.9 is about your system’s ability to generate a standardized configuration report. Three steps.
One: understand the standard. The ANSI C137.9 requirements are on the ANSI website — review them before you claim the capability so you know what a compliant report looks like.
Two: answer “Yes” to the ANSI C137.9 configuration-report question in the update questionnaire.
Three: attach a sample configuration report generated by your system. That sample is what substantiates the claim.
The one pitfall here is simple but common: if you answer “Yes” and forget to attach the sample report, the review stalls. So make sure you attach a sample report.</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mistakes to avoid- the seven issues that account for most review delays. Avoid these and you’re in great shape.
One: missing signatures - the application sits in Awaiting Signature until both parties sign.
Two: a missing upload or citation – make sure to reference the right documentation from the right party. And cite the exact location in the document.</a:t>
            </a:r>
          </a:p>
          <a:p>
            <a:r>
              <a:rPr lang="en-US" dirty="0"/>
              <a:t>Three: answering “No” to a required capability - without the core occupancy capability, you can’t list for thermostats.
Four: single-source documentation where both are required - the digital-occupancy-response and percentage-occupancy questions need NLC and thermostat docs.
Five: thermostat documentation that doesn’t actually show the capability - the spec sheet must demonstrate it can receive and respond to occupancy data from lighting network.
Six: incomplete gateway details - manufacturer, model name and number, plus a spec sheet.
Seven: answering “Yes” to C137.9 but not attaching the sample report.
Avoid all seven and you’re setup for a smooth first pass review under v5.2.</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Blue color codes: 005A8B; 0086C9; 4FC6E0</a:t>
            </a:r>
          </a:p>
          <a:p>
            <a:endParaRPr lang="en-US" dirty="0"/>
          </a:p>
          <a:p>
            <a:r>
              <a:rPr lang="en-US" dirty="0"/>
              <a:t>If you sell through private label, this slide is for you. A private label qualifies under the same Technical Requirements version and scope as its parent OEM system. So if the OEM system is listed under V5.2, the private label can qualify under V5.2 for that same scope.
So before you prepare to submit an application, confirm with your OEM partner first that they have updated their listing to V5.2</a:t>
            </a:r>
          </a:p>
          <a:p>
            <a:r>
              <a:rPr lang="en-US" dirty="0"/>
              <a:t>
Choose the right application: New Private Label if you’re listing a private label system for the first time; Private Label Update if you’re updating an existing listing that’s already qualified on the QPL. The dropdown walks you through selecting the OEM or the private-label system accordingly.
Important wrinkle for thermostat-integrated systems: there are two DocuSign agreements -  the regular Private Label Agreement AND the new NLC–Thermostat Manufacturer Agreement, one per listed thermostat. All of them must be signed before the application advances. 
And watch the private-label-specific delays on the right - especially the warranty document under the private-label brand covering the NLC hardware, and a direct product-page URL rather than your main website.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Before </a:t>
            </a:r>
            <a:r>
              <a:rPr lang="en-US" dirty="0"/>
              <a:t>you hit submit, run this six-point checklist. 
One: you’ve read the Submission Guide and know which party provides each document. Two: every answer has both a document and a precise citation. Three: the three required capabilities - questions 2, 3, and 4; are confirmed “Yes” for thermostat listings. Four: for the dual-source questions, you’ve provided both parties’ documentation. Five: your gateway details and spec sheet, or your C137.9 sample report, are attached as applicable. Six: signer names and emails are confirmed for every required signature.
If you can check all six,, you’ve eliminated essentially every common cause of delay. </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bring it home with three takeaways.
One - two paths, one goal: meet thermostat integration OR ANSI C137.9 to qualify your Indoor listing under V5.2. You choose the path that fits your product.
Two - document and cite everything. Ensure every answered question is supported by the right document and a precise citation. This single habit prevents the majority of delays.
Three - get every signature. For thermostat applications, both parties must sign in </a:t>
            </a:r>
            <a:r>
              <a:rPr lang="en-US" dirty="0" err="1"/>
              <a:t>DocuSign</a:t>
            </a:r>
            <a:r>
              <a:rPr lang="en-US" dirty="0"/>
              <a:t> before the application advances, so confirm names and emails up front.
</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7032CE-3327-33B7-2921-3BD5C855E6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4069F-92D3-728A-74BE-92AA1B5BAC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C35F83-B610-1AFC-69BC-ED5A54B12245}"/>
              </a:ext>
            </a:extLst>
          </p:cNvPr>
          <p:cNvSpPr>
            <a:spLocks noGrp="1"/>
          </p:cNvSpPr>
          <p:nvPr>
            <p:ph type="body" idx="1"/>
          </p:nvPr>
        </p:nvSpPr>
        <p:spPr/>
        <p:txBody>
          <a:bodyPr/>
          <a:lstStyle/>
          <a:p>
            <a:r>
              <a:rPr lang="en-US" dirty="0"/>
              <a:t>This slide has links to the website to everything that was referenced: the Update procedure, the Submission Guide, the ANSI C137.9 standard, and the update process for private labels. We’ll leave this slide up.
</a:t>
            </a:r>
          </a:p>
          <a:p>
            <a:r>
              <a:rPr lang="en-US" dirty="0"/>
              <a:t>We’re happy to take your questions now.</a:t>
            </a:r>
          </a:p>
        </p:txBody>
      </p:sp>
      <p:sp>
        <p:nvSpPr>
          <p:cNvPr id="4" name="Slide Number Placeholder 3">
            <a:extLst>
              <a:ext uri="{FF2B5EF4-FFF2-40B4-BE49-F238E27FC236}">
                <a16:creationId xmlns:a16="http://schemas.microsoft.com/office/drawing/2014/main" id="{B5B186B7-3C01-F7A3-CE03-FC1804C7E6ED}"/>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2640594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624258-BB4E-403B-DC4B-B38958F780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23160"/>
            <a:ext cx="12188952" cy="634840"/>
          </a:xfrm>
          <a:prstGeom prst="rect">
            <a:avLst/>
          </a:prstGeom>
        </p:spPr>
      </p:pic>
      <p:pic>
        <p:nvPicPr>
          <p:cNvPr id="6" name="Picture 5" descr="A white diamond with colorful letters&#10;&#10;AI-generated content may be incorrect.">
            <a:extLst>
              <a:ext uri="{FF2B5EF4-FFF2-40B4-BE49-F238E27FC236}">
                <a16:creationId xmlns:a16="http://schemas.microsoft.com/office/drawing/2014/main" id="{817C8B77-8ECA-EF1B-D972-C3F5D3239A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9534" y="6044552"/>
            <a:ext cx="1018822" cy="1018822"/>
          </a:xfrm>
          <a:prstGeom prst="rect">
            <a:avLst/>
          </a:prstGeom>
        </p:spPr>
      </p:pic>
      <p:sp>
        <p:nvSpPr>
          <p:cNvPr id="7" name="Slide Number Placeholder 5">
            <a:extLst>
              <a:ext uri="{FF2B5EF4-FFF2-40B4-BE49-F238E27FC236}">
                <a16:creationId xmlns:a16="http://schemas.microsoft.com/office/drawing/2014/main" id="{5FA0647F-7210-235D-15E5-8C170E16AB48}"/>
              </a:ext>
            </a:extLst>
          </p:cNvPr>
          <p:cNvSpPr>
            <a:spLocks noGrp="1"/>
          </p:cNvSpPr>
          <p:nvPr>
            <p:ph type="sldNum" sz="quarter" idx="12"/>
          </p:nvPr>
        </p:nvSpPr>
        <p:spPr>
          <a:xfrm>
            <a:off x="838200" y="6335095"/>
            <a:ext cx="508000" cy="365125"/>
          </a:xfrm>
          <a:prstGeom prst="rect">
            <a:avLst/>
          </a:prstGeom>
        </p:spPr>
        <p:txBody>
          <a:bodyPr/>
          <a:lstStyle>
            <a:lvl1pPr>
              <a:defRPr sz="1200">
                <a:solidFill>
                  <a:schemeClr val="tx1"/>
                </a:solidFill>
              </a:defRPr>
            </a:lvl1pPr>
          </a:lstStyle>
          <a:p>
            <a:fld id="{9F6BE9D6-2AEA-4830-9DC0-68870D768C48}" type="slidenum">
              <a:rPr lang="en-US" smtClean="0"/>
              <a:pPr/>
              <a:t>‹#›</a:t>
            </a:fld>
            <a:endParaRPr lang="en-US"/>
          </a:p>
        </p:txBody>
      </p:sp>
      <p:sp>
        <p:nvSpPr>
          <p:cNvPr id="2" name="Title 1"/>
          <p:cNvSpPr>
            <a:spLocks noGrp="1"/>
          </p:cNvSpPr>
          <p:nvPr>
            <p:ph type="title"/>
          </p:nvPr>
        </p:nvSpPr>
        <p:spPr/>
        <p:txBody>
          <a:bodyPr/>
          <a:lstStyle>
            <a:lvl1pPr>
              <a:defRPr b="1">
                <a:solidFill>
                  <a:schemeClr val="tx1"/>
                </a:solidFill>
                <a:latin typeface="+mj-lt"/>
              </a:defRPr>
            </a:lvl1p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7447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Blank Slide 3">
    <p:bg>
      <p:bgPr>
        <a:solidFill>
          <a:schemeClr val="bg1"/>
        </a:solidFill>
        <a:effectLst/>
      </p:bgPr>
    </p:bg>
    <p:spTree>
      <p:nvGrpSpPr>
        <p:cNvPr id="1" name=""/>
        <p:cNvGrpSpPr/>
        <p:nvPr/>
      </p:nvGrpSpPr>
      <p:grpSpPr>
        <a:xfrm>
          <a:off x="0" y="0"/>
          <a:ext cx="0" cy="0"/>
          <a:chOff x="0" y="0"/>
          <a:chExt cx="0" cy="0"/>
        </a:xfrm>
      </p:grpSpPr>
      <p:sp>
        <p:nvSpPr>
          <p:cNvPr id="15" name="Slide Number Placeholder 5">
            <a:extLst>
              <a:ext uri="{FF2B5EF4-FFF2-40B4-BE49-F238E27FC236}">
                <a16:creationId xmlns:a16="http://schemas.microsoft.com/office/drawing/2014/main" id="{AE9B668B-DE5B-D87F-A9FD-8532BC221F78}"/>
              </a:ext>
            </a:extLst>
          </p:cNvPr>
          <p:cNvSpPr>
            <a:spLocks noGrp="1"/>
          </p:cNvSpPr>
          <p:nvPr>
            <p:ph type="sldNum" sz="quarter" idx="4"/>
          </p:nvPr>
        </p:nvSpPr>
        <p:spPr>
          <a:xfrm>
            <a:off x="838200" y="6335095"/>
            <a:ext cx="508000" cy="365125"/>
          </a:xfrm>
          <a:prstGeom prst="rect">
            <a:avLst/>
          </a:prstGeom>
        </p:spPr>
        <p:txBody>
          <a:bodyPr/>
          <a:lstStyle>
            <a:lvl1pPr>
              <a:defRPr sz="1200">
                <a:solidFill>
                  <a:schemeClr val="tx1"/>
                </a:solidFill>
              </a:defRPr>
            </a:lvl1pPr>
          </a:lstStyle>
          <a:p>
            <a:fld id="{9F6BE9D6-2AEA-4830-9DC0-68870D768C48}" type="slidenum">
              <a:rPr lang="en-US" smtClean="0"/>
              <a:pPr/>
              <a:t>‹#›</a:t>
            </a:fld>
            <a:endParaRPr lang="en-US"/>
          </a:p>
        </p:txBody>
      </p:sp>
    </p:spTree>
    <p:extLst>
      <p:ext uri="{BB962C8B-B14F-4D97-AF65-F5344CB8AC3E}">
        <p14:creationId xmlns:p14="http://schemas.microsoft.com/office/powerpoint/2010/main" val="3678452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4671FE9-5D58-C2B9-73E0-A2D5953410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23160"/>
            <a:ext cx="12188952" cy="634840"/>
          </a:xfrm>
          <a:prstGeom prst="rect">
            <a:avLst/>
          </a:prstGeom>
        </p:spPr>
      </p:pic>
      <p:pic>
        <p:nvPicPr>
          <p:cNvPr id="3" name="Picture 2" descr="A white diamond with colorful letters&#10;&#10;AI-generated content may be incorrect.">
            <a:extLst>
              <a:ext uri="{FF2B5EF4-FFF2-40B4-BE49-F238E27FC236}">
                <a16:creationId xmlns:a16="http://schemas.microsoft.com/office/drawing/2014/main" id="{B8B79B0D-DEFC-71C8-3F63-166804C2E0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9534" y="6044552"/>
            <a:ext cx="1018822" cy="1018822"/>
          </a:xfrm>
          <a:prstGeom prst="rect">
            <a:avLst/>
          </a:prstGeom>
        </p:spPr>
      </p:pic>
      <p:sp>
        <p:nvSpPr>
          <p:cNvPr id="4" name="Slide Number Placeholder 5">
            <a:extLst>
              <a:ext uri="{FF2B5EF4-FFF2-40B4-BE49-F238E27FC236}">
                <a16:creationId xmlns:a16="http://schemas.microsoft.com/office/drawing/2014/main" id="{F6EDD794-8150-E49C-C370-E0DE271B66FF}"/>
              </a:ext>
            </a:extLst>
          </p:cNvPr>
          <p:cNvSpPr>
            <a:spLocks noGrp="1"/>
          </p:cNvSpPr>
          <p:nvPr>
            <p:ph type="sldNum" sz="quarter" idx="12"/>
          </p:nvPr>
        </p:nvSpPr>
        <p:spPr>
          <a:xfrm>
            <a:off x="838200" y="6335095"/>
            <a:ext cx="508000" cy="365125"/>
          </a:xfrm>
          <a:prstGeom prst="rect">
            <a:avLst/>
          </a:prstGeom>
        </p:spPr>
        <p:txBody>
          <a:bodyPr/>
          <a:lstStyle>
            <a:lvl1pPr>
              <a:defRPr sz="1200">
                <a:solidFill>
                  <a:schemeClr val="tx1"/>
                </a:solidFill>
              </a:defRPr>
            </a:lvl1pPr>
          </a:lstStyle>
          <a:p>
            <a:fld id="{9F6BE9D6-2AEA-4830-9DC0-68870D768C48}" type="slidenum">
              <a:rPr lang="en-US" smtClean="0"/>
              <a:pPr/>
              <a:t>‹#›</a:t>
            </a:fld>
            <a:endParaRPr lang="en-US"/>
          </a:p>
        </p:txBody>
      </p:sp>
    </p:spTree>
    <p:extLst>
      <p:ext uri="{BB962C8B-B14F-4D97-AF65-F5344CB8AC3E}">
        <p14:creationId xmlns:p14="http://schemas.microsoft.com/office/powerpoint/2010/main" val="1796113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5A63A-51DD-1B75-372A-CCA340E0EC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223160"/>
            <a:ext cx="12188952" cy="634840"/>
          </a:xfrm>
          <a:prstGeom prst="rect">
            <a:avLst/>
          </a:prstGeom>
        </p:spPr>
      </p:pic>
      <p:pic>
        <p:nvPicPr>
          <p:cNvPr id="4" name="Picture 3" descr="A white diamond with colorful letters&#10;&#10;AI-generated content may be incorrect.">
            <a:extLst>
              <a:ext uri="{FF2B5EF4-FFF2-40B4-BE49-F238E27FC236}">
                <a16:creationId xmlns:a16="http://schemas.microsoft.com/office/drawing/2014/main" id="{AD0C3446-65B0-D2A0-6ABA-8052F093384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59534" y="6044552"/>
            <a:ext cx="1018822" cy="1018822"/>
          </a:xfrm>
          <a:prstGeom prst="rect">
            <a:avLst/>
          </a:prstGeom>
        </p:spPr>
      </p:pic>
      <p:sp>
        <p:nvSpPr>
          <p:cNvPr id="5" name="Slide Number Placeholder 5">
            <a:extLst>
              <a:ext uri="{FF2B5EF4-FFF2-40B4-BE49-F238E27FC236}">
                <a16:creationId xmlns:a16="http://schemas.microsoft.com/office/drawing/2014/main" id="{8F5AE463-7E6F-76DE-CE7C-D9EBE81C09EC}"/>
              </a:ext>
            </a:extLst>
          </p:cNvPr>
          <p:cNvSpPr>
            <a:spLocks noGrp="1"/>
          </p:cNvSpPr>
          <p:nvPr>
            <p:ph type="sldNum" sz="quarter" idx="12"/>
          </p:nvPr>
        </p:nvSpPr>
        <p:spPr>
          <a:xfrm>
            <a:off x="838200" y="6335095"/>
            <a:ext cx="508000" cy="365125"/>
          </a:xfrm>
          <a:prstGeom prst="rect">
            <a:avLst/>
          </a:prstGeom>
        </p:spPr>
        <p:txBody>
          <a:bodyPr/>
          <a:lstStyle>
            <a:lvl1pPr>
              <a:defRPr sz="1200">
                <a:solidFill>
                  <a:schemeClr val="tx1"/>
                </a:solidFill>
              </a:defRPr>
            </a:lvl1pPr>
          </a:lstStyle>
          <a:p>
            <a:fld id="{9F6BE9D6-2AEA-4830-9DC0-68870D768C48}" type="slidenum">
              <a:rPr lang="en-US" smtClean="0"/>
              <a:pPr/>
              <a:t>‹#›</a:t>
            </a:fld>
            <a:endParaRPr lang="en-US"/>
          </a:p>
        </p:txBody>
      </p:sp>
      <p:sp>
        <p:nvSpPr>
          <p:cNvPr id="2" name="Title 1"/>
          <p:cNvSpPr>
            <a:spLocks noGrp="1"/>
          </p:cNvSpPr>
          <p:nvPr>
            <p:ph type="title"/>
          </p:nvPr>
        </p:nvSpPr>
        <p:spPr/>
        <p:txBody>
          <a:bodyPr/>
          <a:lstStyle>
            <a:lvl1pPr>
              <a:defRPr b="1">
                <a:solidFill>
                  <a:schemeClr val="tx1"/>
                </a:solidFill>
                <a:latin typeface="+mj-lt"/>
              </a:defRPr>
            </a:lvl1pPr>
          </a:lstStyle>
          <a:p>
            <a:r>
              <a:rPr lang="en-US"/>
              <a:t>Click to edit Master title style</a:t>
            </a:r>
          </a:p>
        </p:txBody>
      </p:sp>
    </p:spTree>
    <p:extLst>
      <p:ext uri="{BB962C8B-B14F-4D97-AF65-F5344CB8AC3E}">
        <p14:creationId xmlns:p14="http://schemas.microsoft.com/office/powerpoint/2010/main" val="8901711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hyperlink" Target="https://designlights.org/news-events/on-demand-past-even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5.png"/><Relationship Id="rId7"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7.pn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0.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3.png"/><Relationship Id="rId11" Type="http://schemas.openxmlformats.org/officeDocument/2006/relationships/image" Target="../media/image14.png"/><Relationship Id="rId5" Type="http://schemas.openxmlformats.org/officeDocument/2006/relationships/image" Target="../media/image32.png"/><Relationship Id="rId10" Type="http://schemas.openxmlformats.org/officeDocument/2006/relationships/image" Target="../media/image1.png"/><Relationship Id="rId4" Type="http://schemas.openxmlformats.org/officeDocument/2006/relationships/image" Target="../media/image31.png"/><Relationship Id="rId9"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7.png"/><Relationship Id="rId7"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9.png"/><Relationship Id="rId10" Type="http://schemas.openxmlformats.org/officeDocument/2006/relationships/image" Target="../media/image26.png"/><Relationship Id="rId4" Type="http://schemas.openxmlformats.org/officeDocument/2006/relationships/image" Target="../media/image38.png"/><Relationship Id="rId9"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33.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4.png"/><Relationship Id="rId7"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8.pn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45.png"/><Relationship Id="rId7"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46.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7.png"/><Relationship Id="rId7"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35.png"/><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21.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8.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91823"/>
        </a:solidFill>
        <a:effectLst/>
      </p:bgPr>
    </p:bg>
    <p:spTree>
      <p:nvGrpSpPr>
        <p:cNvPr id="1" name=""/>
        <p:cNvGrpSpPr/>
        <p:nvPr/>
      </p:nvGrpSpPr>
      <p:grpSpPr>
        <a:xfrm>
          <a:off x="0" y="0"/>
          <a:ext cx="0" cy="0"/>
          <a:chOff x="0" y="0"/>
          <a:chExt cx="0" cy="0"/>
        </a:xfrm>
      </p:grpSpPr>
      <p:pic>
        <p:nvPicPr>
          <p:cNvPr id="2" name="Image 0" descr="brand/title_bg.jpg"/>
          <p:cNvPicPr>
            <a:picLocks noChangeAspect="1"/>
          </p:cNvPicPr>
          <p:nvPr/>
        </p:nvPicPr>
        <p:blipFill>
          <a:blip r:embed="rId3"/>
          <a:stretch>
            <a:fillRect/>
          </a:stretch>
        </p:blipFill>
        <p:spPr>
          <a:xfrm>
            <a:off x="-81280" y="35560"/>
            <a:ext cx="12191695" cy="6858000"/>
          </a:xfrm>
          <a:prstGeom prst="rect">
            <a:avLst/>
          </a:prstGeom>
        </p:spPr>
      </p:pic>
      <p:pic>
        <p:nvPicPr>
          <p:cNvPr id="3" name="Image 1" descr="brand/dlc_logo.png"/>
          <p:cNvPicPr>
            <a:picLocks noChangeAspect="1"/>
          </p:cNvPicPr>
          <p:nvPr/>
        </p:nvPicPr>
        <p:blipFill>
          <a:blip r:embed="rId4"/>
          <a:stretch>
            <a:fillRect/>
          </a:stretch>
        </p:blipFill>
        <p:spPr>
          <a:xfrm>
            <a:off x="6510528" y="1285240"/>
            <a:ext cx="2286000" cy="1129284"/>
          </a:xfrm>
          <a:prstGeom prst="rect">
            <a:avLst/>
          </a:prstGeom>
        </p:spPr>
      </p:pic>
      <p:sp>
        <p:nvSpPr>
          <p:cNvPr id="4" name="Text 0"/>
          <p:cNvSpPr/>
          <p:nvPr/>
        </p:nvSpPr>
        <p:spPr>
          <a:xfrm>
            <a:off x="3995928" y="2758440"/>
            <a:ext cx="7315200" cy="274320"/>
          </a:xfrm>
          <a:prstGeom prst="rect">
            <a:avLst/>
          </a:prstGeom>
          <a:noFill/>
          <a:ln/>
        </p:spPr>
        <p:txBody>
          <a:bodyPr wrap="square" rtlCol="0" anchor="ctr"/>
          <a:lstStyle/>
          <a:p>
            <a:pPr marL="0" indent="0" algn="ctr">
              <a:buNone/>
            </a:pPr>
            <a:r>
              <a:rPr lang="en-US" sz="1250" b="1" kern="0" spc="200" dirty="0">
                <a:solidFill>
                  <a:srgbClr val="30AE4C"/>
                </a:solidFill>
                <a:latin typeface="Open Sans SemiBold" pitchFamily="34" charset="0"/>
                <a:ea typeface="Open Sans SemiBold" pitchFamily="34" charset="-122"/>
                <a:cs typeface="Open Sans SemiBold" pitchFamily="34" charset="-120"/>
              </a:rPr>
              <a:t>NLC QUALIFIED PRODUCTS LIST</a:t>
            </a:r>
            <a:endParaRPr lang="en-US" sz="1250" dirty="0"/>
          </a:p>
        </p:txBody>
      </p:sp>
      <p:sp>
        <p:nvSpPr>
          <p:cNvPr id="5" name="Text 1"/>
          <p:cNvSpPr/>
          <p:nvPr/>
        </p:nvSpPr>
        <p:spPr>
          <a:xfrm>
            <a:off x="3995928" y="3037840"/>
            <a:ext cx="7132320" cy="1234440"/>
          </a:xfrm>
          <a:prstGeom prst="rect">
            <a:avLst/>
          </a:prstGeom>
          <a:noFill/>
          <a:ln/>
        </p:spPr>
        <p:txBody>
          <a:bodyPr wrap="square" rtlCol="0" anchor="ctr"/>
          <a:lstStyle/>
          <a:p>
            <a:pPr marL="0" indent="0" algn="ctr">
              <a:lnSpc>
                <a:spcPct val="100000"/>
              </a:lnSpc>
              <a:buNone/>
            </a:pPr>
            <a:r>
              <a:rPr lang="en-US" sz="3000" b="1" dirty="0">
                <a:solidFill>
                  <a:srgbClr val="2169AD"/>
                </a:solidFill>
                <a:latin typeface="Open Sans" pitchFamily="34" charset="0"/>
                <a:ea typeface="Open Sans" pitchFamily="34" charset="-122"/>
                <a:cs typeface="Open Sans" pitchFamily="34" charset="-120"/>
              </a:rPr>
              <a:t>How to Update Your QPL Listing</a:t>
            </a:r>
            <a:endParaRPr lang="en-US" sz="3000" dirty="0"/>
          </a:p>
          <a:p>
            <a:pPr marL="0" indent="0" algn="ctr">
              <a:lnSpc>
                <a:spcPct val="100000"/>
              </a:lnSpc>
              <a:buNone/>
            </a:pPr>
            <a:r>
              <a:rPr lang="en-US" sz="3000" b="1" dirty="0">
                <a:solidFill>
                  <a:srgbClr val="2169AD"/>
                </a:solidFill>
                <a:latin typeface="Open Sans" pitchFamily="34" charset="0"/>
                <a:ea typeface="Open Sans" pitchFamily="34" charset="-122"/>
                <a:cs typeface="Open Sans" pitchFamily="34" charset="-120"/>
              </a:rPr>
              <a:t>Under NLC V5.2</a:t>
            </a:r>
            <a:endParaRPr lang="en-US" sz="3000" dirty="0"/>
          </a:p>
        </p:txBody>
      </p:sp>
      <p:sp>
        <p:nvSpPr>
          <p:cNvPr id="6" name="Text 2"/>
          <p:cNvSpPr/>
          <p:nvPr/>
        </p:nvSpPr>
        <p:spPr>
          <a:xfrm>
            <a:off x="3813048" y="4846955"/>
            <a:ext cx="7315200" cy="411480"/>
          </a:xfrm>
          <a:prstGeom prst="rect">
            <a:avLst/>
          </a:prstGeom>
          <a:noFill/>
          <a:ln/>
        </p:spPr>
        <p:txBody>
          <a:bodyPr wrap="square" rtlCol="0" anchor="ctr"/>
          <a:lstStyle/>
          <a:p>
            <a:pPr marL="0" indent="0" algn="ctr">
              <a:buNone/>
            </a:pPr>
            <a:r>
              <a:rPr lang="en-US" sz="1900" b="1" dirty="0">
                <a:solidFill>
                  <a:srgbClr val="091823"/>
                </a:solidFill>
                <a:latin typeface="Open Sans" pitchFamily="34" charset="0"/>
                <a:ea typeface="Open Sans" pitchFamily="34" charset="-122"/>
                <a:cs typeface="Open Sans" pitchFamily="34" charset="-120"/>
              </a:rPr>
              <a:t>Applications Webinar</a:t>
            </a:r>
          </a:p>
          <a:p>
            <a:pPr marL="0" indent="0" algn="ctr">
              <a:buNone/>
            </a:pPr>
            <a:r>
              <a:rPr lang="en-US" sz="1900" b="1" dirty="0">
                <a:solidFill>
                  <a:srgbClr val="091823"/>
                </a:solidFill>
                <a:latin typeface="Open Sans" pitchFamily="34" charset="0"/>
                <a:ea typeface="Open Sans" pitchFamily="34" charset="-122"/>
                <a:cs typeface="Open Sans" pitchFamily="34" charset="-120"/>
              </a:rPr>
              <a:t>September 17, 2026</a:t>
            </a:r>
          </a:p>
          <a:p>
            <a:pPr marL="0" indent="0" algn="ctr">
              <a:buNone/>
            </a:pPr>
            <a:endParaRPr lang="en-US" sz="1900" dirty="0"/>
          </a:p>
        </p:txBody>
      </p:sp>
      <p:sp>
        <p:nvSpPr>
          <p:cNvPr id="7" name="Text 3"/>
          <p:cNvSpPr/>
          <p:nvPr/>
        </p:nvSpPr>
        <p:spPr>
          <a:xfrm>
            <a:off x="3904488" y="5569204"/>
            <a:ext cx="7315200" cy="320040"/>
          </a:xfrm>
          <a:prstGeom prst="rect">
            <a:avLst/>
          </a:prstGeom>
          <a:noFill/>
          <a:ln/>
        </p:spPr>
        <p:txBody>
          <a:bodyPr wrap="square" rtlCol="0" anchor="ctr"/>
          <a:lstStyle/>
          <a:p>
            <a:pPr marL="0" indent="0" algn="ctr">
              <a:buNone/>
            </a:pPr>
            <a:r>
              <a:rPr lang="en-US" sz="1300" dirty="0">
                <a:solidFill>
                  <a:srgbClr val="3F3F3F"/>
                </a:solidFill>
                <a:latin typeface="Open Sans" pitchFamily="34" charset="0"/>
                <a:ea typeface="Open Sans" pitchFamily="34" charset="-122"/>
                <a:cs typeface="Open Sans" pitchFamily="34" charset="-120"/>
              </a:rPr>
              <a:t>A step-by-step walkthrough for NLC manufacturers</a:t>
            </a:r>
            <a:endParaRPr lang="en-US" sz="1300" dirty="0"/>
          </a:p>
        </p:txBody>
      </p:sp>
      <p:sp>
        <p:nvSpPr>
          <p:cNvPr id="8" name="Text 4"/>
          <p:cNvSpPr/>
          <p:nvPr/>
        </p:nvSpPr>
        <p:spPr>
          <a:xfrm>
            <a:off x="3904488" y="6510782"/>
            <a:ext cx="7315200" cy="274320"/>
          </a:xfrm>
          <a:prstGeom prst="rect">
            <a:avLst/>
          </a:prstGeom>
          <a:noFill/>
          <a:ln/>
        </p:spPr>
        <p:txBody>
          <a:bodyPr wrap="square" rtlCol="0" anchor="ctr"/>
          <a:lstStyle/>
          <a:p>
            <a:pPr marL="0" indent="0" algn="ctr">
              <a:buNone/>
            </a:pPr>
            <a:r>
              <a:rPr lang="en-US" sz="1150" b="1" dirty="0">
                <a:solidFill>
                  <a:srgbClr val="2169AD"/>
                </a:solidFill>
                <a:latin typeface="Open Sans SemiBold" pitchFamily="34" charset="0"/>
                <a:ea typeface="Open Sans SemiBold" pitchFamily="34" charset="-122"/>
                <a:cs typeface="Open Sans SemiBold" pitchFamily="34" charset="-120"/>
              </a:rPr>
              <a:t>designlights.org</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C9F5FFAF-DBC0-8903-3439-5B50D6DDD0E3}"/>
              </a:ext>
            </a:extLst>
          </p:cNvPr>
          <p:cNvSpPr txBox="1">
            <a:spLocks/>
          </p:cNvSpPr>
          <p:nvPr/>
        </p:nvSpPr>
        <p:spPr>
          <a:xfrm>
            <a:off x="839788" y="1817914"/>
            <a:ext cx="5157787" cy="4371749"/>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Font typeface="Verdana" panose="020B060403050404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Slides and recorded webinar will be posted </a:t>
            </a:r>
            <a:r>
              <a:rPr lang="en-US" dirty="0"/>
              <a:t>on the </a:t>
            </a:r>
            <a:r>
              <a:rPr lang="en-US" i="1" dirty="0"/>
              <a:t>DLC News &amp; Events</a:t>
            </a:r>
            <a:r>
              <a:rPr lang="en-US" dirty="0"/>
              <a:t> page at </a:t>
            </a:r>
            <a:r>
              <a:rPr lang="en-US" dirty="0">
                <a:solidFill>
                  <a:schemeClr val="accent1"/>
                </a:solidFill>
                <a:hlinkClick r:id="rId3"/>
              </a:rPr>
              <a:t>https://designlights.org</a:t>
            </a:r>
            <a:r>
              <a:rPr lang="en-US" dirty="0">
                <a:solidFill>
                  <a:schemeClr val="accent1"/>
                </a:solidFill>
              </a:rPr>
              <a:t> </a:t>
            </a:r>
            <a:r>
              <a:rPr lang="en-US" dirty="0"/>
              <a:t>shortly after today’s presentation</a:t>
            </a:r>
          </a:p>
          <a:p>
            <a:endParaRPr lang="en-US" dirty="0"/>
          </a:p>
          <a:p>
            <a:r>
              <a:rPr lang="en-US" dirty="0"/>
              <a:t>All attendees are automatically muted</a:t>
            </a:r>
          </a:p>
        </p:txBody>
      </p:sp>
      <p:sp>
        <p:nvSpPr>
          <p:cNvPr id="4" name="Slide Number Placeholder 3">
            <a:extLst>
              <a:ext uri="{FF2B5EF4-FFF2-40B4-BE49-F238E27FC236}">
                <a16:creationId xmlns:a16="http://schemas.microsoft.com/office/drawing/2014/main" id="{605A143D-83C3-A90D-8591-FC8EAC07EC38}"/>
              </a:ext>
            </a:extLst>
          </p:cNvPr>
          <p:cNvSpPr>
            <a:spLocks noGrp="1"/>
          </p:cNvSpPr>
          <p:nvPr>
            <p:ph type="sldNum" sz="quarter" idx="12"/>
          </p:nvPr>
        </p:nvSpPr>
        <p:spPr/>
        <p:txBody>
          <a:bodyPr>
            <a:normAutofit/>
          </a:bodyPr>
          <a:lstStyle/>
          <a:p>
            <a:pPr>
              <a:spcAft>
                <a:spcPts val="600"/>
              </a:spcAft>
            </a:pPr>
            <a:fld id="{9F6BE9D6-2AEA-4830-9DC0-68870D768C48}" type="slidenum">
              <a:rPr lang="en-US" smtClean="0"/>
              <a:pPr>
                <a:spcAft>
                  <a:spcPts val="600"/>
                </a:spcAft>
              </a:pPr>
              <a:t>2</a:t>
            </a:fld>
            <a:endParaRPr lang="en-US"/>
          </a:p>
        </p:txBody>
      </p:sp>
      <p:sp>
        <p:nvSpPr>
          <p:cNvPr id="2" name="Title 1">
            <a:extLst>
              <a:ext uri="{FF2B5EF4-FFF2-40B4-BE49-F238E27FC236}">
                <a16:creationId xmlns:a16="http://schemas.microsoft.com/office/drawing/2014/main" id="{02474E6E-365A-99BF-B116-F6A79124A053}"/>
              </a:ext>
            </a:extLst>
          </p:cNvPr>
          <p:cNvSpPr>
            <a:spLocks noGrp="1"/>
          </p:cNvSpPr>
          <p:nvPr>
            <p:ph type="title"/>
          </p:nvPr>
        </p:nvSpPr>
        <p:spPr/>
        <p:txBody>
          <a:bodyPr vert="horz" lIns="91440" tIns="45720" rIns="91440" bIns="45720" rtlCol="0" anchor="ctr">
            <a:normAutofit fontScale="90000"/>
          </a:bodyPr>
          <a:lstStyle/>
          <a:p>
            <a:endParaRPr lang="en-US" b="1" kern="1200"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A49C7DB9-C444-751C-EA5D-74A7C987F84F}"/>
              </a:ext>
            </a:extLst>
          </p:cNvPr>
          <p:cNvSpPr txBox="1"/>
          <p:nvPr/>
        </p:nvSpPr>
        <p:spPr>
          <a:xfrm>
            <a:off x="6172200" y="1681163"/>
            <a:ext cx="5183188" cy="823912"/>
          </a:xfrm>
          <a:prstGeom prst="rect">
            <a:avLst/>
          </a:prstGeom>
        </p:spPr>
        <p:txBody>
          <a:bodyPr vert="horz" lIns="91440" tIns="45720" rIns="91440" bIns="45720" rtlCol="0" anchor="b">
            <a:normAutofit/>
          </a:bodyPr>
          <a:lstStyle/>
          <a:p>
            <a:pPr>
              <a:spcBef>
                <a:spcPts val="1000"/>
              </a:spcBef>
              <a:spcAft>
                <a:spcPts val="600"/>
              </a:spcAft>
            </a:pPr>
            <a:endParaRPr lang="en-US" sz="2400" b="1" kern="1200">
              <a:latin typeface="+mn-lt"/>
              <a:ea typeface="+mn-ea"/>
              <a:cs typeface="+mn-cs"/>
            </a:endParaRPr>
          </a:p>
        </p:txBody>
      </p:sp>
      <p:pic>
        <p:nvPicPr>
          <p:cNvPr id="6" name="Picture 5">
            <a:extLst>
              <a:ext uri="{FF2B5EF4-FFF2-40B4-BE49-F238E27FC236}">
                <a16:creationId xmlns:a16="http://schemas.microsoft.com/office/drawing/2014/main" id="{06F34521-DE88-5DD2-0612-2F54B0ED48E7}"/>
              </a:ext>
            </a:extLst>
          </p:cNvPr>
          <p:cNvPicPr>
            <a:picLocks noChangeAspect="1"/>
          </p:cNvPicPr>
          <p:nvPr/>
        </p:nvPicPr>
        <p:blipFill>
          <a:blip r:embed="rId4"/>
          <a:stretch>
            <a:fillRect/>
          </a:stretch>
        </p:blipFill>
        <p:spPr>
          <a:xfrm>
            <a:off x="5997575" y="1027906"/>
            <a:ext cx="5792476" cy="40101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84344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F4611-0DC7-28DC-FBA9-AC21B3EDFF6F}"/>
            </a:ext>
          </a:extLst>
        </p:cNvPr>
        <p:cNvGrpSpPr/>
        <p:nvPr/>
      </p:nvGrpSpPr>
      <p:grpSpPr>
        <a:xfrm>
          <a:off x="0" y="0"/>
          <a:ext cx="0" cy="0"/>
          <a:chOff x="0" y="0"/>
          <a:chExt cx="0" cy="0"/>
        </a:xfrm>
      </p:grpSpPr>
      <p:pic>
        <p:nvPicPr>
          <p:cNvPr id="6" name="Picture 5" descr="A computer on a desk&#10;&#10;AI-generated content may be incorrect.">
            <a:extLst>
              <a:ext uri="{FF2B5EF4-FFF2-40B4-BE49-F238E27FC236}">
                <a16:creationId xmlns:a16="http://schemas.microsoft.com/office/drawing/2014/main" id="{E8989E40-A737-C104-CB07-BC5DEC4E584D}"/>
              </a:ext>
            </a:extLst>
          </p:cNvPr>
          <p:cNvPicPr>
            <a:picLocks noChangeAspect="1"/>
          </p:cNvPicPr>
          <p:nvPr/>
        </p:nvPicPr>
        <p:blipFill>
          <a:blip r:embed="rId3">
            <a:alphaModFix amt="54000"/>
            <a:extLst>
              <a:ext uri="{28A0092B-C50C-407E-A947-70E740481C1C}">
                <a14:useLocalDpi xmlns:a14="http://schemas.microsoft.com/office/drawing/2010/main" val="0"/>
              </a:ext>
            </a:extLst>
          </a:blip>
          <a:srcRect t="39380"/>
          <a:stretch/>
        </p:blipFill>
        <p:spPr>
          <a:xfrm>
            <a:off x="0" y="3514725"/>
            <a:ext cx="12192000" cy="4157330"/>
          </a:xfrm>
          <a:prstGeom prst="rect">
            <a:avLst/>
          </a:prstGeom>
        </p:spPr>
      </p:pic>
      <p:sp>
        <p:nvSpPr>
          <p:cNvPr id="4" name="Slide Number Placeholder 3">
            <a:extLst>
              <a:ext uri="{FF2B5EF4-FFF2-40B4-BE49-F238E27FC236}">
                <a16:creationId xmlns:a16="http://schemas.microsoft.com/office/drawing/2014/main" id="{43F62673-D8EB-2C18-4C4A-868CD9772410}"/>
              </a:ext>
            </a:extLst>
          </p:cNvPr>
          <p:cNvSpPr>
            <a:spLocks noGrp="1"/>
          </p:cNvSpPr>
          <p:nvPr>
            <p:ph type="sldNum" sz="quarter" idx="4"/>
          </p:nvPr>
        </p:nvSpPr>
        <p:spPr/>
        <p:txBody>
          <a:bodyPr/>
          <a:lstStyle/>
          <a:p>
            <a:fld id="{9F6BE9D6-2AEA-4830-9DC0-68870D768C48}" type="slidenum">
              <a:rPr lang="en-US" smtClean="0"/>
              <a:pPr/>
              <a:t>3</a:t>
            </a:fld>
            <a:endParaRPr lang="en-US"/>
          </a:p>
        </p:txBody>
      </p:sp>
      <p:sp>
        <p:nvSpPr>
          <p:cNvPr id="2" name="Title 1">
            <a:extLst>
              <a:ext uri="{FF2B5EF4-FFF2-40B4-BE49-F238E27FC236}">
                <a16:creationId xmlns:a16="http://schemas.microsoft.com/office/drawing/2014/main" id="{5210D8C4-B7AC-6F25-1247-A8B5085884FD}"/>
              </a:ext>
            </a:extLst>
          </p:cNvPr>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800" b="1" i="0" kern="1200">
                <a:solidFill>
                  <a:schemeClr val="tx1"/>
                </a:solidFill>
                <a:latin typeface="+mj-lt"/>
                <a:ea typeface="Open Sans" panose="020B0606030504020204" pitchFamily="34" charset="0"/>
                <a:cs typeface="Open Sans" panose="020B0606030504020204" pitchFamily="34" charset="0"/>
              </a:defRPr>
            </a:lvl1pPr>
          </a:lstStyle>
          <a:p>
            <a:r>
              <a:rPr lang="en-US" dirty="0"/>
              <a:t>Webinar Orientation</a:t>
            </a:r>
            <a:endParaRPr lang="en-US" dirty="0">
              <a:latin typeface="Open Sans" panose="020B0606030504020204" pitchFamily="34" charset="0"/>
            </a:endParaRPr>
          </a:p>
        </p:txBody>
      </p:sp>
      <p:sp>
        <p:nvSpPr>
          <p:cNvPr id="9" name="Content Placeholder 2">
            <a:extLst>
              <a:ext uri="{FF2B5EF4-FFF2-40B4-BE49-F238E27FC236}">
                <a16:creationId xmlns:a16="http://schemas.microsoft.com/office/drawing/2014/main" id="{DC5C380A-5E80-9E46-FA9E-164CBC63D691}"/>
              </a:ext>
            </a:extLst>
          </p:cNvPr>
          <p:cNvSpPr txBox="1">
            <a:spLocks/>
          </p:cNvSpPr>
          <p:nvPr/>
        </p:nvSpPr>
        <p:spPr>
          <a:xfrm>
            <a:off x="838200" y="1919698"/>
            <a:ext cx="5409561" cy="435133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spcAft>
                <a:spcPts val="600"/>
              </a:spcAft>
              <a:buFont typeface="Verdana" panose="020B060403050404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spcAft>
                <a:spcPts val="600"/>
              </a:spcAft>
              <a:buFont typeface="Wingdings" panose="05000000000000000000" pitchFamily="2"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spcAft>
                <a:spcPts val="60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spcAft>
                <a:spcPts val="600"/>
              </a:spcAft>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solidFill>
                  <a:schemeClr val="accent6"/>
                </a:solidFill>
              </a:rPr>
              <a:t>Questions will be held until the end during a live Q&amp;A</a:t>
            </a:r>
          </a:p>
          <a:p>
            <a:pPr lvl="1"/>
            <a:r>
              <a:rPr lang="en-US" b="1">
                <a:solidFill>
                  <a:schemeClr val="accent6"/>
                </a:solidFill>
              </a:rPr>
              <a:t>Use the Question pane (not Chat) to submit for Q&amp;A</a:t>
            </a:r>
          </a:p>
        </p:txBody>
      </p:sp>
      <p:sp>
        <p:nvSpPr>
          <p:cNvPr id="3" name="Arc 2">
            <a:extLst>
              <a:ext uri="{FF2B5EF4-FFF2-40B4-BE49-F238E27FC236}">
                <a16:creationId xmlns:a16="http://schemas.microsoft.com/office/drawing/2014/main" id="{E0537571-D23C-E857-94C0-86C8A08E625B}"/>
              </a:ext>
            </a:extLst>
          </p:cNvPr>
          <p:cNvSpPr/>
          <p:nvPr/>
        </p:nvSpPr>
        <p:spPr>
          <a:xfrm rot="9497837">
            <a:off x="4993739" y="1370841"/>
            <a:ext cx="4985821" cy="1966388"/>
          </a:xfrm>
          <a:custGeom>
            <a:avLst/>
            <a:gdLst>
              <a:gd name="csX0" fmla="*/ 2057997 w 4985821"/>
              <a:gd name="csY0" fmla="*/ 15078 h 1966388"/>
              <a:gd name="csX1" fmla="*/ 3124861 w 4985821"/>
              <a:gd name="csY1" fmla="*/ 32115 h 1966388"/>
              <a:gd name="csX2" fmla="*/ 4981077 w 4985821"/>
              <a:gd name="csY2" fmla="*/ 1043829 h 1966388"/>
            </a:gdLst>
            <a:ahLst/>
            <a:cxnLst>
              <a:cxn ang="0">
                <a:pos x="csX0" y="csY0"/>
              </a:cxn>
              <a:cxn ang="0">
                <a:pos x="csX1" y="csY1"/>
              </a:cxn>
              <a:cxn ang="0">
                <a:pos x="csX2" y="csY2"/>
              </a:cxn>
            </a:cxnLst>
            <a:rect l="l" t="t" r="r" b="b"/>
            <a:pathLst>
              <a:path w="4985821" h="1966388" stroke="0" extrusionOk="0">
                <a:moveTo>
                  <a:pt x="2057997" y="15078"/>
                </a:moveTo>
                <a:cubicBezTo>
                  <a:pt x="2367440" y="-37532"/>
                  <a:pt x="2765258" y="346"/>
                  <a:pt x="3124861" y="32115"/>
                </a:cubicBezTo>
                <a:cubicBezTo>
                  <a:pt x="4303790" y="156843"/>
                  <a:pt x="4978379" y="577435"/>
                  <a:pt x="4981077" y="1043829"/>
                </a:cubicBezTo>
                <a:cubicBezTo>
                  <a:pt x="4662942" y="1170716"/>
                  <a:pt x="3649862" y="854145"/>
                  <a:pt x="2492911" y="983194"/>
                </a:cubicBezTo>
                <a:cubicBezTo>
                  <a:pt x="2385025" y="530166"/>
                  <a:pt x="2245656" y="443517"/>
                  <a:pt x="2057997" y="15078"/>
                </a:cubicBezTo>
                <a:close/>
              </a:path>
              <a:path w="4985821" h="1966388" fill="none" extrusionOk="0">
                <a:moveTo>
                  <a:pt x="2057997" y="15078"/>
                </a:moveTo>
                <a:cubicBezTo>
                  <a:pt x="2409156" y="-42200"/>
                  <a:pt x="2773070" y="927"/>
                  <a:pt x="3124861" y="32115"/>
                </a:cubicBezTo>
                <a:cubicBezTo>
                  <a:pt x="4332777" y="182459"/>
                  <a:pt x="5102415" y="586529"/>
                  <a:pt x="4981077" y="1043829"/>
                </a:cubicBezTo>
              </a:path>
              <a:path w="4985821" h="1966388" fill="none" stroke="0" extrusionOk="0">
                <a:moveTo>
                  <a:pt x="2057997" y="15078"/>
                </a:moveTo>
                <a:cubicBezTo>
                  <a:pt x="2428266" y="-7835"/>
                  <a:pt x="2796710" y="-45409"/>
                  <a:pt x="3124861" y="32115"/>
                </a:cubicBezTo>
                <a:cubicBezTo>
                  <a:pt x="4256695" y="148089"/>
                  <a:pt x="5019407" y="608077"/>
                  <a:pt x="4981077" y="1043829"/>
                </a:cubicBezTo>
              </a:path>
            </a:pathLst>
          </a:custGeom>
          <a:ln w="92075">
            <a:solidFill>
              <a:schemeClr val="accent6"/>
            </a:solidFill>
            <a:headEnd type="triangle" w="med" len="med"/>
            <a:tailEnd type="none" w="med" len="med"/>
            <a:extLst>
              <a:ext uri="{C807C97D-BFC1-408E-A445-0C87EB9F89A2}">
                <ask:lineSketchStyleProps xmlns:ask="http://schemas.microsoft.com/office/drawing/2018/sketchyshapes" sd="1219033472">
                  <a:prstGeom prst="arc">
                    <a:avLst>
                      <a:gd name="adj1" fmla="val 14748517"/>
                      <a:gd name="adj2" fmla="val 83759"/>
                    </a:avLst>
                  </a:prstGeom>
                  <ask:type>
                    <ask:lineSketchCurved/>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solidFill>
            </a:endParaRPr>
          </a:p>
        </p:txBody>
      </p:sp>
      <p:pic>
        <p:nvPicPr>
          <p:cNvPr id="8" name="Picture 7">
            <a:extLst>
              <a:ext uri="{FF2B5EF4-FFF2-40B4-BE49-F238E27FC236}">
                <a16:creationId xmlns:a16="http://schemas.microsoft.com/office/drawing/2014/main" id="{C91BCD37-61D9-1440-A144-D6C4C082B50F}"/>
              </a:ext>
            </a:extLst>
          </p:cNvPr>
          <p:cNvPicPr>
            <a:picLocks noChangeAspect="1"/>
          </p:cNvPicPr>
          <p:nvPr/>
        </p:nvPicPr>
        <p:blipFill>
          <a:blip r:embed="rId4"/>
          <a:stretch>
            <a:fillRect/>
          </a:stretch>
        </p:blipFill>
        <p:spPr>
          <a:xfrm>
            <a:off x="6467475" y="2285316"/>
            <a:ext cx="4696798" cy="740682"/>
          </a:xfrm>
          <a:prstGeom prst="rect">
            <a:avLst/>
          </a:prstGeom>
        </p:spPr>
      </p:pic>
    </p:spTree>
    <p:extLst>
      <p:ext uri="{BB962C8B-B14F-4D97-AF65-F5344CB8AC3E}">
        <p14:creationId xmlns:p14="http://schemas.microsoft.com/office/powerpoint/2010/main" val="3547631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38F2780-23BC-45FA-B712-E2006C231657}"/>
              </a:ext>
            </a:extLst>
          </p:cNvPr>
          <p:cNvSpPr/>
          <p:nvPr/>
        </p:nvSpPr>
        <p:spPr>
          <a:xfrm>
            <a:off x="1152525" y="2804856"/>
            <a:ext cx="10172700" cy="2381045"/>
          </a:xfrm>
          <a:prstGeom prst="rect">
            <a:avLst/>
          </a:prstGeom>
        </p:spPr>
        <p:txBody>
          <a:bodyPr vert="horz" lIns="91440" tIns="45720" rIns="91440" bIns="45720" rtlCol="0" anchor="ctr">
            <a:normAutofit/>
          </a:bodyPr>
          <a:lstStyle/>
          <a:p>
            <a:pPr>
              <a:spcBef>
                <a:spcPct val="0"/>
              </a:spcBef>
              <a:spcAft>
                <a:spcPts val="600"/>
              </a:spcAft>
            </a:pPr>
            <a:r>
              <a:rPr lang="en-US" sz="2400" b="1" kern="1200">
                <a:latin typeface="Open Sans" panose="020B0606030504020204" pitchFamily="34" charset="0"/>
                <a:ea typeface="Open Sans" panose="020B0606030504020204" pitchFamily="34" charset="0"/>
                <a:cs typeface="Open Sans" panose="020B0606030504020204" pitchFamily="34" charset="0"/>
              </a:rPr>
              <a:t>The DesignLights Consortium is an independent, nonprofit organization providing decision makers with data and resources on quality lighting, controls, and integrated building systems to reduce energy, carbon, and light pollution.</a:t>
            </a:r>
          </a:p>
        </p:txBody>
      </p:sp>
      <p:sp>
        <p:nvSpPr>
          <p:cNvPr id="2" name="Slide Number Placeholder 1">
            <a:extLst>
              <a:ext uri="{FF2B5EF4-FFF2-40B4-BE49-F238E27FC236}">
                <a16:creationId xmlns:a16="http://schemas.microsoft.com/office/drawing/2014/main" id="{5FE9E783-D552-4739-BFA3-650B63BEE12B}"/>
              </a:ext>
            </a:extLst>
          </p:cNvPr>
          <p:cNvSpPr>
            <a:spLocks noGrp="1"/>
          </p:cNvSpPr>
          <p:nvPr>
            <p:ph type="sldNum" sz="quarter" idx="12"/>
          </p:nvPr>
        </p:nvSpPr>
        <p:spPr/>
        <p:txBody>
          <a:bodyPr>
            <a:normAutofit/>
          </a:bodyPr>
          <a:lstStyle/>
          <a:p>
            <a:pPr>
              <a:spcAft>
                <a:spcPts val="600"/>
              </a:spcAft>
            </a:pPr>
            <a:fld id="{C10F5DBE-B8DA-4F7A-AE07-94CC9C0225A8}" type="slidenum">
              <a:rPr lang="en-US" smtClean="0"/>
              <a:pPr>
                <a:spcAft>
                  <a:spcPts val="600"/>
                </a:spcAft>
              </a:pPr>
              <a:t>4</a:t>
            </a:fld>
            <a:endParaRPr lang="en-US"/>
          </a:p>
        </p:txBody>
      </p:sp>
      <p:pic>
        <p:nvPicPr>
          <p:cNvPr id="12" name="Picture 11" descr="A logo with text overlay&#10;&#10;AI-generated content may be incorrect.">
            <a:extLst>
              <a:ext uri="{FF2B5EF4-FFF2-40B4-BE49-F238E27FC236}">
                <a16:creationId xmlns:a16="http://schemas.microsoft.com/office/drawing/2014/main" id="{591BDFD0-965E-F8F0-52CC-F029439A9903}"/>
              </a:ext>
            </a:extLst>
          </p:cNvPr>
          <p:cNvPicPr>
            <a:picLocks noChangeAspect="1"/>
          </p:cNvPicPr>
          <p:nvPr/>
        </p:nvPicPr>
        <p:blipFill>
          <a:blip r:embed="rId3" cstate="print">
            <a:extLst>
              <a:ext uri="{28A0092B-C50C-407E-A947-70E740481C1C}">
                <a14:useLocalDpi xmlns:a14="http://schemas.microsoft.com/office/drawing/2010/main" val="0"/>
              </a:ext>
            </a:extLst>
          </a:blip>
          <a:srcRect l="7831" t="11224" r="10240" b="28995"/>
          <a:stretch/>
        </p:blipFill>
        <p:spPr>
          <a:xfrm>
            <a:off x="4172755" y="1192516"/>
            <a:ext cx="3846489" cy="1423550"/>
          </a:xfrm>
          <a:prstGeom prst="rect">
            <a:avLst/>
          </a:prstGeom>
        </p:spPr>
      </p:pic>
    </p:spTree>
    <p:extLst>
      <p:ext uri="{BB962C8B-B14F-4D97-AF65-F5344CB8AC3E}">
        <p14:creationId xmlns:p14="http://schemas.microsoft.com/office/powerpoint/2010/main" val="2371028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F8A1BE-445B-9278-BB5B-1B8BDA4F97C6}"/>
              </a:ext>
            </a:extLst>
          </p:cNvPr>
          <p:cNvSpPr>
            <a:spLocks noGrp="1"/>
          </p:cNvSpPr>
          <p:nvPr>
            <p:ph type="sldNum" sz="quarter" idx="12"/>
          </p:nvPr>
        </p:nvSpPr>
        <p:spPr>
          <a:xfrm>
            <a:off x="838200" y="6335095"/>
            <a:ext cx="508000" cy="365125"/>
          </a:xfrm>
        </p:spPr>
        <p:txBody>
          <a:bodyPr/>
          <a:lstStyle/>
          <a:p>
            <a:fld id="{9F6BE9D6-2AEA-4830-9DC0-68870D768C48}" type="slidenum">
              <a:rPr lang="en-US" smtClean="0"/>
              <a:pPr/>
              <a:t>5</a:t>
            </a:fld>
            <a:endParaRPr lang="en-US"/>
          </a:p>
        </p:txBody>
      </p:sp>
      <p:sp>
        <p:nvSpPr>
          <p:cNvPr id="7" name="Title 6">
            <a:extLst>
              <a:ext uri="{FF2B5EF4-FFF2-40B4-BE49-F238E27FC236}">
                <a16:creationId xmlns:a16="http://schemas.microsoft.com/office/drawing/2014/main" id="{6DC853F1-FECD-ED6C-2699-4F9D4ECA91AA}"/>
              </a:ext>
            </a:extLst>
          </p:cNvPr>
          <p:cNvSpPr>
            <a:spLocks noGrp="1"/>
          </p:cNvSpPr>
          <p:nvPr>
            <p:ph type="title"/>
          </p:nvPr>
        </p:nvSpPr>
        <p:spPr/>
        <p:txBody>
          <a:bodyPr/>
          <a:lstStyle/>
          <a:p>
            <a:endParaRPr lang="en-US" dirty="0"/>
          </a:p>
        </p:txBody>
      </p:sp>
      <p:pic>
        <p:nvPicPr>
          <p:cNvPr id="5" name="Picture 4">
            <a:extLst>
              <a:ext uri="{FF2B5EF4-FFF2-40B4-BE49-F238E27FC236}">
                <a16:creationId xmlns:a16="http://schemas.microsoft.com/office/drawing/2014/main" id="{14DDD5E9-BD1F-1B03-E580-2E3D44547F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04088" y="2098579"/>
            <a:ext cx="2286000" cy="2286000"/>
          </a:xfrm>
          <a:prstGeom prst="ellipse">
            <a:avLst/>
          </a:prstGeom>
        </p:spPr>
      </p:pic>
      <p:pic>
        <p:nvPicPr>
          <p:cNvPr id="9" name="Picture 8">
            <a:extLst>
              <a:ext uri="{FF2B5EF4-FFF2-40B4-BE49-F238E27FC236}">
                <a16:creationId xmlns:a16="http://schemas.microsoft.com/office/drawing/2014/main" id="{723E1D10-3E13-7619-9E5E-93D2D8DC12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1912" y="2098579"/>
            <a:ext cx="2286000" cy="2286000"/>
          </a:xfrm>
          <a:prstGeom prst="ellipse">
            <a:avLst/>
          </a:prstGeom>
        </p:spPr>
      </p:pic>
      <p:pic>
        <p:nvPicPr>
          <p:cNvPr id="11" name="Picture 10">
            <a:extLst>
              <a:ext uri="{FF2B5EF4-FFF2-40B4-BE49-F238E27FC236}">
                <a16:creationId xmlns:a16="http://schemas.microsoft.com/office/drawing/2014/main" id="{9A431145-4665-73AB-AE6D-2D2024C5E9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53000" y="2098579"/>
            <a:ext cx="2286000" cy="2286000"/>
          </a:xfrm>
          <a:prstGeom prst="ellipse">
            <a:avLst/>
          </a:prstGeom>
        </p:spPr>
      </p:pic>
      <p:sp>
        <p:nvSpPr>
          <p:cNvPr id="12" name="TextBox 11">
            <a:extLst>
              <a:ext uri="{FF2B5EF4-FFF2-40B4-BE49-F238E27FC236}">
                <a16:creationId xmlns:a16="http://schemas.microsoft.com/office/drawing/2014/main" id="{22C93966-3A8D-7395-AFB7-8DE6BB05F2F4}"/>
              </a:ext>
            </a:extLst>
          </p:cNvPr>
          <p:cNvSpPr txBox="1"/>
          <p:nvPr/>
        </p:nvSpPr>
        <p:spPr>
          <a:xfrm>
            <a:off x="4651272" y="4469304"/>
            <a:ext cx="2889456" cy="646331"/>
          </a:xfrm>
          <a:prstGeom prst="rect">
            <a:avLst/>
          </a:prstGeom>
          <a:noFill/>
        </p:spPr>
        <p:txBody>
          <a:bodyPr wrap="square" rtlCol="0">
            <a:spAutoFit/>
          </a:bodyPr>
          <a:lstStyle/>
          <a:p>
            <a:pPr algn="ctr"/>
            <a:r>
              <a:rPr lang="en-US" b="1" dirty="0">
                <a:latin typeface="Aptos" panose="020B0004020202020204" pitchFamily="34" charset="0"/>
              </a:rPr>
              <a:t>Levin Nock</a:t>
            </a:r>
          </a:p>
          <a:p>
            <a:pPr algn="ctr"/>
            <a:r>
              <a:rPr lang="en-US" dirty="0">
                <a:latin typeface="Aptos" panose="020B0004020202020204" pitchFamily="34" charset="0"/>
              </a:rPr>
              <a:t>Senior Technical Manager</a:t>
            </a:r>
          </a:p>
        </p:txBody>
      </p:sp>
      <p:sp>
        <p:nvSpPr>
          <p:cNvPr id="14" name="TextBox 13">
            <a:extLst>
              <a:ext uri="{FF2B5EF4-FFF2-40B4-BE49-F238E27FC236}">
                <a16:creationId xmlns:a16="http://schemas.microsoft.com/office/drawing/2014/main" id="{F6653CA1-C0D7-0574-9B4C-4F86F1D29769}"/>
              </a:ext>
            </a:extLst>
          </p:cNvPr>
          <p:cNvSpPr txBox="1"/>
          <p:nvPr/>
        </p:nvSpPr>
        <p:spPr>
          <a:xfrm>
            <a:off x="853379" y="4469304"/>
            <a:ext cx="3217802" cy="923330"/>
          </a:xfrm>
          <a:prstGeom prst="rect">
            <a:avLst/>
          </a:prstGeom>
          <a:noFill/>
        </p:spPr>
        <p:txBody>
          <a:bodyPr wrap="square" rtlCol="0">
            <a:spAutoFit/>
          </a:bodyPr>
          <a:lstStyle/>
          <a:p>
            <a:pPr algn="ctr"/>
            <a:r>
              <a:rPr lang="en-US" b="1" dirty="0">
                <a:latin typeface="Aptos" panose="020B0004020202020204" pitchFamily="34" charset="0"/>
              </a:rPr>
              <a:t>Bagwat Mohan</a:t>
            </a:r>
          </a:p>
          <a:p>
            <a:pPr algn="ctr"/>
            <a:r>
              <a:rPr lang="en-US" dirty="0">
                <a:latin typeface="Aptos" panose="020B0004020202020204" pitchFamily="34" charset="0"/>
              </a:rPr>
              <a:t>Senior Technical Operations Manager</a:t>
            </a:r>
          </a:p>
        </p:txBody>
      </p:sp>
      <p:sp>
        <p:nvSpPr>
          <p:cNvPr id="15" name="TextBox 14">
            <a:extLst>
              <a:ext uri="{FF2B5EF4-FFF2-40B4-BE49-F238E27FC236}">
                <a16:creationId xmlns:a16="http://schemas.microsoft.com/office/drawing/2014/main" id="{1BF18C6F-5F9C-E52C-2F82-814F7FF56F73}"/>
              </a:ext>
            </a:extLst>
          </p:cNvPr>
          <p:cNvSpPr txBox="1"/>
          <p:nvPr/>
        </p:nvSpPr>
        <p:spPr>
          <a:xfrm>
            <a:off x="8238187" y="4505458"/>
            <a:ext cx="3217802" cy="646331"/>
          </a:xfrm>
          <a:prstGeom prst="rect">
            <a:avLst/>
          </a:prstGeom>
          <a:noFill/>
        </p:spPr>
        <p:txBody>
          <a:bodyPr wrap="square" rtlCol="0">
            <a:spAutoFit/>
          </a:bodyPr>
          <a:lstStyle/>
          <a:p>
            <a:pPr algn="ctr"/>
            <a:r>
              <a:rPr lang="en-US" b="1" dirty="0">
                <a:latin typeface="Aptos" panose="020B0004020202020204" pitchFamily="34" charset="0"/>
              </a:rPr>
              <a:t>Andrew Antares</a:t>
            </a:r>
          </a:p>
          <a:p>
            <a:pPr algn="ctr"/>
            <a:r>
              <a:rPr lang="en-US" dirty="0">
                <a:latin typeface="Aptos" panose="020B0004020202020204" pitchFamily="34" charset="0"/>
              </a:rPr>
              <a:t>Project Manger</a:t>
            </a:r>
          </a:p>
        </p:txBody>
      </p:sp>
      <p:sp>
        <p:nvSpPr>
          <p:cNvPr id="6" name="TextBox 5">
            <a:extLst>
              <a:ext uri="{FF2B5EF4-FFF2-40B4-BE49-F238E27FC236}">
                <a16:creationId xmlns:a16="http://schemas.microsoft.com/office/drawing/2014/main" id="{1742BA86-5D73-932A-B80C-BF86E8C44E89}"/>
              </a:ext>
            </a:extLst>
          </p:cNvPr>
          <p:cNvSpPr txBox="1"/>
          <p:nvPr/>
        </p:nvSpPr>
        <p:spPr>
          <a:xfrm>
            <a:off x="838200" y="464695"/>
            <a:ext cx="4213485" cy="569387"/>
          </a:xfrm>
          <a:prstGeom prst="rect">
            <a:avLst/>
          </a:prstGeom>
          <a:noFill/>
        </p:spPr>
        <p:txBody>
          <a:bodyPr wrap="square" rtlCol="0">
            <a:spAutoFit/>
          </a:bodyPr>
          <a:lstStyle/>
          <a:p>
            <a:r>
              <a:rPr lang="en-US" sz="3100" b="1" dirty="0">
                <a:solidFill>
                  <a:srgbClr val="2169AD"/>
                </a:solidFill>
                <a:latin typeface="Open Sans" pitchFamily="34" charset="0"/>
                <a:ea typeface="Open Sans" pitchFamily="34" charset="-122"/>
                <a:cs typeface="Open Sans" pitchFamily="34" charset="-120"/>
              </a:rPr>
              <a:t>Presenters</a:t>
            </a:r>
          </a:p>
        </p:txBody>
      </p:sp>
    </p:spTree>
    <p:extLst>
      <p:ext uri="{BB962C8B-B14F-4D97-AF65-F5344CB8AC3E}">
        <p14:creationId xmlns:p14="http://schemas.microsoft.com/office/powerpoint/2010/main" val="2852773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WEBINAR OBJECTIVES</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What You Will Learn</a:t>
            </a:r>
            <a:endParaRPr lang="en-US" sz="3100" dirty="0"/>
          </a:p>
        </p:txBody>
      </p:sp>
      <p:sp>
        <p:nvSpPr>
          <p:cNvPr id="4" name="Shape 2"/>
          <p:cNvSpPr/>
          <p:nvPr/>
        </p:nvSpPr>
        <p:spPr>
          <a:xfrm>
            <a:off x="548640" y="1737360"/>
            <a:ext cx="5394960" cy="2743200"/>
          </a:xfrm>
          <a:prstGeom prst="roundRect">
            <a:avLst>
              <a:gd name="adj" fmla="val 4667"/>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5" name="Shape 3"/>
          <p:cNvSpPr/>
          <p:nvPr/>
        </p:nvSpPr>
        <p:spPr>
          <a:xfrm>
            <a:off x="1005840" y="2121408"/>
            <a:ext cx="914400" cy="91440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6" name="Image 0" descr="icons_dlc/route_white.png"/>
          <p:cNvPicPr>
            <a:picLocks noChangeAspect="1"/>
          </p:cNvPicPr>
          <p:nvPr/>
        </p:nvPicPr>
        <p:blipFill>
          <a:blip r:embed="rId3"/>
          <a:stretch>
            <a:fillRect/>
          </a:stretch>
        </p:blipFill>
        <p:spPr>
          <a:xfrm>
            <a:off x="1252728" y="2368296"/>
            <a:ext cx="420624" cy="420624"/>
          </a:xfrm>
          <a:prstGeom prst="rect">
            <a:avLst/>
          </a:prstGeom>
        </p:spPr>
      </p:pic>
      <p:sp>
        <p:nvSpPr>
          <p:cNvPr id="7" name="Text 4"/>
          <p:cNvSpPr/>
          <p:nvPr/>
        </p:nvSpPr>
        <p:spPr>
          <a:xfrm>
            <a:off x="1005840" y="3127248"/>
            <a:ext cx="4480560" cy="685800"/>
          </a:xfrm>
          <a:prstGeom prst="rect">
            <a:avLst/>
          </a:prstGeom>
          <a:noFill/>
          <a:ln/>
        </p:spPr>
        <p:txBody>
          <a:bodyPr wrap="square" rtlCol="0" anchor="ctr"/>
          <a:lstStyle/>
          <a:p>
            <a:pPr marL="0" indent="0">
              <a:buNone/>
            </a:pPr>
            <a:r>
              <a:rPr lang="en-US" sz="1900" b="1" dirty="0">
                <a:solidFill>
                  <a:srgbClr val="2169AD"/>
                </a:solidFill>
                <a:latin typeface="Open Sans" pitchFamily="34" charset="0"/>
                <a:ea typeface="Open Sans" pitchFamily="34" charset="-122"/>
                <a:cs typeface="Open Sans" pitchFamily="34" charset="-120"/>
              </a:rPr>
              <a:t>Submit a compliant V5.2 application</a:t>
            </a:r>
            <a:endParaRPr lang="en-US" sz="1900" dirty="0"/>
          </a:p>
        </p:txBody>
      </p:sp>
      <p:sp>
        <p:nvSpPr>
          <p:cNvPr id="8" name="Text 5"/>
          <p:cNvSpPr/>
          <p:nvPr/>
        </p:nvSpPr>
        <p:spPr>
          <a:xfrm>
            <a:off x="1005840" y="3767328"/>
            <a:ext cx="4480560" cy="685800"/>
          </a:xfrm>
          <a:prstGeom prst="rect">
            <a:avLst/>
          </a:prstGeom>
          <a:noFill/>
          <a:ln/>
        </p:spPr>
        <p:txBody>
          <a:bodyPr wrap="square" rtlCol="0" anchor="ctr"/>
          <a:lstStyle/>
          <a:p>
            <a:pPr marL="0" indent="0">
              <a:buNone/>
            </a:pPr>
            <a:r>
              <a:rPr lang="en-US" sz="1300" dirty="0">
                <a:solidFill>
                  <a:srgbClr val="5A6B78"/>
                </a:solidFill>
                <a:latin typeface="Open Sans" pitchFamily="34" charset="0"/>
                <a:ea typeface="Open Sans" pitchFamily="34" charset="-122"/>
                <a:cs typeface="Open Sans" pitchFamily="34" charset="-120"/>
              </a:rPr>
              <a:t>A clear, step-by-step process to update your QPL listing under the new V5.2 requirements -- from portal login to final submission.</a:t>
            </a:r>
            <a:endParaRPr lang="en-US" sz="1300" dirty="0"/>
          </a:p>
        </p:txBody>
      </p:sp>
      <p:sp>
        <p:nvSpPr>
          <p:cNvPr id="9" name="Shape 6"/>
          <p:cNvSpPr/>
          <p:nvPr/>
        </p:nvSpPr>
        <p:spPr>
          <a:xfrm>
            <a:off x="6172200" y="1737360"/>
            <a:ext cx="5394960" cy="2743200"/>
          </a:xfrm>
          <a:prstGeom prst="roundRect">
            <a:avLst>
              <a:gd name="adj" fmla="val 4667"/>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0" name="Shape 7"/>
          <p:cNvSpPr/>
          <p:nvPr/>
        </p:nvSpPr>
        <p:spPr>
          <a:xfrm>
            <a:off x="6629400" y="2121408"/>
            <a:ext cx="914400" cy="914400"/>
          </a:xfrm>
          <a:prstGeom prst="ellipse">
            <a:avLst/>
          </a:prstGeom>
          <a:solidFill>
            <a:srgbClr val="30AE4C"/>
          </a:solidFill>
          <a:ln/>
          <a:effectLst>
            <a:outerShdw blurRad="114300" dist="38100" dir="5400000" algn="bl" rotWithShape="0">
              <a:srgbClr val="6B7C8B">
                <a:alpha val="30000"/>
              </a:srgbClr>
            </a:outerShdw>
          </a:effectLst>
        </p:spPr>
        <p:txBody>
          <a:bodyPr/>
          <a:lstStyle/>
          <a:p>
            <a:endParaRPr lang="en-US"/>
          </a:p>
        </p:txBody>
      </p:sp>
      <p:pic>
        <p:nvPicPr>
          <p:cNvPr id="11" name="Image 1" descr="icons_dlc/clipboard_white.png"/>
          <p:cNvPicPr>
            <a:picLocks noChangeAspect="1"/>
          </p:cNvPicPr>
          <p:nvPr/>
        </p:nvPicPr>
        <p:blipFill>
          <a:blip r:embed="rId4"/>
          <a:stretch>
            <a:fillRect/>
          </a:stretch>
        </p:blipFill>
        <p:spPr>
          <a:xfrm>
            <a:off x="6876288" y="2368296"/>
            <a:ext cx="420624" cy="420624"/>
          </a:xfrm>
          <a:prstGeom prst="rect">
            <a:avLst/>
          </a:prstGeom>
        </p:spPr>
      </p:pic>
      <p:sp>
        <p:nvSpPr>
          <p:cNvPr id="12" name="Text 8"/>
          <p:cNvSpPr/>
          <p:nvPr/>
        </p:nvSpPr>
        <p:spPr>
          <a:xfrm>
            <a:off x="6629400" y="3127248"/>
            <a:ext cx="4480560" cy="685800"/>
          </a:xfrm>
          <a:prstGeom prst="rect">
            <a:avLst/>
          </a:prstGeom>
          <a:noFill/>
          <a:ln/>
        </p:spPr>
        <p:txBody>
          <a:bodyPr wrap="square" rtlCol="0" anchor="ctr"/>
          <a:lstStyle/>
          <a:p>
            <a:pPr marL="0" indent="0">
              <a:buNone/>
            </a:pPr>
            <a:r>
              <a:rPr lang="en-US" sz="1900" b="1" dirty="0">
                <a:solidFill>
                  <a:srgbClr val="2169AD"/>
                </a:solidFill>
                <a:latin typeface="Open Sans" pitchFamily="34" charset="0"/>
                <a:ea typeface="Open Sans" pitchFamily="34" charset="-122"/>
                <a:cs typeface="Open Sans" pitchFamily="34" charset="-120"/>
              </a:rPr>
              <a:t>Master the documentation</a:t>
            </a:r>
            <a:endParaRPr lang="en-US" sz="1900" dirty="0"/>
          </a:p>
        </p:txBody>
      </p:sp>
      <p:sp>
        <p:nvSpPr>
          <p:cNvPr id="13" name="Text 9"/>
          <p:cNvSpPr/>
          <p:nvPr/>
        </p:nvSpPr>
        <p:spPr>
          <a:xfrm>
            <a:off x="6629400" y="3767328"/>
            <a:ext cx="4480560" cy="685800"/>
          </a:xfrm>
          <a:prstGeom prst="rect">
            <a:avLst/>
          </a:prstGeom>
          <a:noFill/>
          <a:ln/>
        </p:spPr>
        <p:txBody>
          <a:bodyPr wrap="square" rtlCol="0" anchor="ctr"/>
          <a:lstStyle/>
          <a:p>
            <a:pPr marL="0" indent="0">
              <a:buNone/>
            </a:pPr>
            <a:r>
              <a:rPr lang="en-US" sz="1300" dirty="0">
                <a:solidFill>
                  <a:srgbClr val="5A6B78"/>
                </a:solidFill>
                <a:latin typeface="Open Sans" pitchFamily="34" charset="0"/>
                <a:ea typeface="Open Sans" pitchFamily="34" charset="-122"/>
                <a:cs typeface="Open Sans" pitchFamily="34" charset="-120"/>
              </a:rPr>
              <a:t>Understand exactly what to attach and cite for every question, and how to avoid the review delays that hold up qualification.</a:t>
            </a:r>
            <a:endParaRPr lang="en-US" sz="1300" dirty="0"/>
          </a:p>
        </p:txBody>
      </p:sp>
      <p:sp>
        <p:nvSpPr>
          <p:cNvPr id="14" name="Shape 10"/>
          <p:cNvSpPr/>
          <p:nvPr/>
        </p:nvSpPr>
        <p:spPr>
          <a:xfrm>
            <a:off x="548640" y="4800600"/>
            <a:ext cx="11109960" cy="960120"/>
          </a:xfrm>
          <a:prstGeom prst="roundRect">
            <a:avLst>
              <a:gd name="adj" fmla="val 11429"/>
            </a:avLst>
          </a:prstGeom>
          <a:solidFill>
            <a:srgbClr val="091823"/>
          </a:solidFill>
          <a:ln/>
          <a:effectLst>
            <a:outerShdw blurRad="152400" dist="50800" dir="5400000" algn="bl" rotWithShape="0">
              <a:srgbClr val="3A5A74">
                <a:alpha val="20000"/>
              </a:srgbClr>
            </a:outerShdw>
          </a:effectLst>
        </p:spPr>
        <p:txBody>
          <a:bodyPr/>
          <a:lstStyle/>
          <a:p>
            <a:endParaRPr lang="en-US"/>
          </a:p>
        </p:txBody>
      </p:sp>
      <p:sp>
        <p:nvSpPr>
          <p:cNvPr id="15" name="Text 11"/>
          <p:cNvSpPr/>
          <p:nvPr/>
        </p:nvSpPr>
        <p:spPr>
          <a:xfrm>
            <a:off x="868680" y="4983480"/>
            <a:ext cx="2103120" cy="548640"/>
          </a:xfrm>
          <a:prstGeom prst="rect">
            <a:avLst/>
          </a:prstGeom>
          <a:noFill/>
          <a:ln/>
        </p:spPr>
        <p:txBody>
          <a:bodyPr wrap="square" rtlCol="0" anchor="ctr"/>
          <a:lstStyle/>
          <a:p>
            <a:pPr marL="0" indent="0">
              <a:buNone/>
            </a:pPr>
            <a:r>
              <a:rPr lang="en-US" sz="1200" b="1" kern="0" spc="100" dirty="0">
                <a:solidFill>
                  <a:srgbClr val="FFC20E"/>
                </a:solidFill>
                <a:latin typeface="Open Sans SemiBold" pitchFamily="34" charset="0"/>
                <a:ea typeface="Open Sans SemiBold" pitchFamily="34" charset="-122"/>
                <a:cs typeface="Open Sans SemiBold" pitchFamily="34" charset="-120"/>
              </a:rPr>
              <a:t>WE’LL COVER</a:t>
            </a:r>
            <a:endParaRPr lang="en-US" sz="1200" dirty="0"/>
          </a:p>
        </p:txBody>
      </p:sp>
      <p:sp>
        <p:nvSpPr>
          <p:cNvPr id="16" name="Text 12"/>
          <p:cNvSpPr/>
          <p:nvPr/>
        </p:nvSpPr>
        <p:spPr>
          <a:xfrm>
            <a:off x="2606040" y="5001768"/>
            <a:ext cx="320040" cy="548640"/>
          </a:xfrm>
          <a:prstGeom prst="rect">
            <a:avLst/>
          </a:prstGeom>
          <a:noFill/>
          <a:ln/>
        </p:spPr>
        <p:txBody>
          <a:bodyPr wrap="square" rtlCol="0" anchor="ctr"/>
          <a:lstStyle/>
          <a:p>
            <a:pPr marL="0" indent="0">
              <a:buNone/>
            </a:pPr>
            <a:r>
              <a:rPr lang="en-US" sz="1500" b="1" dirty="0">
                <a:solidFill>
                  <a:srgbClr val="4FC6E0"/>
                </a:solidFill>
                <a:latin typeface="Open Sans" pitchFamily="34" charset="0"/>
                <a:ea typeface="Open Sans" pitchFamily="34" charset="-122"/>
                <a:cs typeface="Open Sans" pitchFamily="34" charset="-120"/>
              </a:rPr>
              <a:t>1</a:t>
            </a:r>
            <a:endParaRPr lang="en-US" sz="1500" dirty="0"/>
          </a:p>
        </p:txBody>
      </p:sp>
      <p:sp>
        <p:nvSpPr>
          <p:cNvPr id="17" name="Text 13"/>
          <p:cNvSpPr/>
          <p:nvPr/>
        </p:nvSpPr>
        <p:spPr>
          <a:xfrm>
            <a:off x="2916936" y="5001768"/>
            <a:ext cx="1517904" cy="548640"/>
          </a:xfrm>
          <a:prstGeom prst="rect">
            <a:avLst/>
          </a:prstGeom>
          <a:noFill/>
          <a:ln/>
        </p:spPr>
        <p:txBody>
          <a:bodyPr wrap="square" rtlCol="0" anchor="ctr"/>
          <a:lstStyle/>
          <a:p>
            <a:pPr marL="0" indent="0">
              <a:buNone/>
            </a:pPr>
            <a:r>
              <a:rPr lang="en-US" sz="1100" dirty="0">
                <a:solidFill>
                  <a:srgbClr val="CFE3F2"/>
                </a:solidFill>
                <a:latin typeface="Open Sans" pitchFamily="34" charset="0"/>
                <a:ea typeface="Open Sans" pitchFamily="34" charset="-122"/>
                <a:cs typeface="Open Sans" pitchFamily="34" charset="-120"/>
              </a:rPr>
              <a:t>V5.2 Overview</a:t>
            </a:r>
            <a:endParaRPr lang="en-US" sz="1100" dirty="0"/>
          </a:p>
        </p:txBody>
      </p:sp>
      <p:sp>
        <p:nvSpPr>
          <p:cNvPr id="18" name="Text 14"/>
          <p:cNvSpPr/>
          <p:nvPr/>
        </p:nvSpPr>
        <p:spPr>
          <a:xfrm>
            <a:off x="4434840" y="5001768"/>
            <a:ext cx="320040" cy="548640"/>
          </a:xfrm>
          <a:prstGeom prst="rect">
            <a:avLst/>
          </a:prstGeom>
          <a:noFill/>
          <a:ln/>
        </p:spPr>
        <p:txBody>
          <a:bodyPr wrap="square" rtlCol="0" anchor="ctr"/>
          <a:lstStyle/>
          <a:p>
            <a:pPr marL="0" indent="0">
              <a:buNone/>
            </a:pPr>
            <a:r>
              <a:rPr lang="en-US" sz="1500" b="1" dirty="0">
                <a:solidFill>
                  <a:srgbClr val="4FC6E0"/>
                </a:solidFill>
                <a:latin typeface="Open Sans" pitchFamily="34" charset="0"/>
                <a:ea typeface="Open Sans" pitchFamily="34" charset="-122"/>
                <a:cs typeface="Open Sans" pitchFamily="34" charset="-120"/>
              </a:rPr>
              <a:t>2</a:t>
            </a:r>
            <a:endParaRPr lang="en-US" sz="1500" dirty="0"/>
          </a:p>
        </p:txBody>
      </p:sp>
      <p:sp>
        <p:nvSpPr>
          <p:cNvPr id="19" name="Text 15"/>
          <p:cNvSpPr/>
          <p:nvPr/>
        </p:nvSpPr>
        <p:spPr>
          <a:xfrm>
            <a:off x="4745736" y="5001768"/>
            <a:ext cx="1517904" cy="548640"/>
          </a:xfrm>
          <a:prstGeom prst="rect">
            <a:avLst/>
          </a:prstGeom>
          <a:noFill/>
          <a:ln/>
        </p:spPr>
        <p:txBody>
          <a:bodyPr wrap="square" rtlCol="0" anchor="ctr"/>
          <a:lstStyle/>
          <a:p>
            <a:pPr marL="0" indent="0">
              <a:buNone/>
            </a:pPr>
            <a:r>
              <a:rPr lang="en-US" sz="1100" dirty="0">
                <a:solidFill>
                  <a:srgbClr val="CFE3F2"/>
                </a:solidFill>
                <a:latin typeface="Open Sans" pitchFamily="34" charset="0"/>
                <a:ea typeface="Open Sans" pitchFamily="34" charset="-122"/>
                <a:cs typeface="Open Sans" pitchFamily="34" charset="-120"/>
              </a:rPr>
              <a:t>Preparation</a:t>
            </a:r>
            <a:endParaRPr lang="en-US" sz="1100" dirty="0"/>
          </a:p>
        </p:txBody>
      </p:sp>
      <p:sp>
        <p:nvSpPr>
          <p:cNvPr id="20" name="Text 16"/>
          <p:cNvSpPr/>
          <p:nvPr/>
        </p:nvSpPr>
        <p:spPr>
          <a:xfrm>
            <a:off x="6263640" y="5001768"/>
            <a:ext cx="320040" cy="548640"/>
          </a:xfrm>
          <a:prstGeom prst="rect">
            <a:avLst/>
          </a:prstGeom>
          <a:noFill/>
          <a:ln/>
        </p:spPr>
        <p:txBody>
          <a:bodyPr wrap="square" rtlCol="0" anchor="ctr"/>
          <a:lstStyle/>
          <a:p>
            <a:pPr marL="0" indent="0">
              <a:buNone/>
            </a:pPr>
            <a:r>
              <a:rPr lang="en-US" sz="1500" b="1" dirty="0">
                <a:solidFill>
                  <a:srgbClr val="4FC6E0"/>
                </a:solidFill>
                <a:latin typeface="Open Sans" pitchFamily="34" charset="0"/>
                <a:ea typeface="Open Sans" pitchFamily="34" charset="-122"/>
                <a:cs typeface="Open Sans" pitchFamily="34" charset="-120"/>
              </a:rPr>
              <a:t>3</a:t>
            </a:r>
            <a:endParaRPr lang="en-US" sz="1500" dirty="0"/>
          </a:p>
        </p:txBody>
      </p:sp>
      <p:sp>
        <p:nvSpPr>
          <p:cNvPr id="21" name="Text 17"/>
          <p:cNvSpPr/>
          <p:nvPr/>
        </p:nvSpPr>
        <p:spPr>
          <a:xfrm>
            <a:off x="6574536" y="5001768"/>
            <a:ext cx="1517904" cy="548640"/>
          </a:xfrm>
          <a:prstGeom prst="rect">
            <a:avLst/>
          </a:prstGeom>
          <a:noFill/>
          <a:ln/>
        </p:spPr>
        <p:txBody>
          <a:bodyPr wrap="square" rtlCol="0" anchor="ctr"/>
          <a:lstStyle/>
          <a:p>
            <a:pPr marL="0" indent="0">
              <a:buNone/>
            </a:pPr>
            <a:r>
              <a:rPr lang="en-US" sz="1100" dirty="0">
                <a:solidFill>
                  <a:srgbClr val="CFE3F2"/>
                </a:solidFill>
                <a:latin typeface="Open Sans" pitchFamily="34" charset="0"/>
                <a:ea typeface="Open Sans" pitchFamily="34" charset="-122"/>
                <a:cs typeface="Open Sans" pitchFamily="34" charset="-120"/>
              </a:rPr>
              <a:t>Submission Walkthrough</a:t>
            </a:r>
            <a:endParaRPr lang="en-US" sz="1100" dirty="0"/>
          </a:p>
        </p:txBody>
      </p:sp>
      <p:sp>
        <p:nvSpPr>
          <p:cNvPr id="22" name="Text 18"/>
          <p:cNvSpPr/>
          <p:nvPr/>
        </p:nvSpPr>
        <p:spPr>
          <a:xfrm>
            <a:off x="8092440" y="5001768"/>
            <a:ext cx="320040" cy="548640"/>
          </a:xfrm>
          <a:prstGeom prst="rect">
            <a:avLst/>
          </a:prstGeom>
          <a:noFill/>
          <a:ln/>
        </p:spPr>
        <p:txBody>
          <a:bodyPr wrap="square" rtlCol="0" anchor="ctr"/>
          <a:lstStyle/>
          <a:p>
            <a:pPr marL="0" indent="0">
              <a:buNone/>
            </a:pPr>
            <a:r>
              <a:rPr lang="en-US" sz="1500" b="1" dirty="0">
                <a:solidFill>
                  <a:srgbClr val="4FC6E0"/>
                </a:solidFill>
                <a:latin typeface="Open Sans" pitchFamily="34" charset="0"/>
                <a:ea typeface="Open Sans" pitchFamily="34" charset="-122"/>
                <a:cs typeface="Open Sans" pitchFamily="34" charset="-120"/>
              </a:rPr>
              <a:t>4</a:t>
            </a:r>
            <a:endParaRPr lang="en-US" sz="1500" dirty="0"/>
          </a:p>
        </p:txBody>
      </p:sp>
      <p:sp>
        <p:nvSpPr>
          <p:cNvPr id="23" name="Text 19"/>
          <p:cNvSpPr/>
          <p:nvPr/>
        </p:nvSpPr>
        <p:spPr>
          <a:xfrm>
            <a:off x="8403336" y="5001768"/>
            <a:ext cx="1517904" cy="548640"/>
          </a:xfrm>
          <a:prstGeom prst="rect">
            <a:avLst/>
          </a:prstGeom>
          <a:noFill/>
          <a:ln/>
        </p:spPr>
        <p:txBody>
          <a:bodyPr wrap="square" rtlCol="0" anchor="ctr"/>
          <a:lstStyle/>
          <a:p>
            <a:pPr marL="0" indent="0">
              <a:buNone/>
            </a:pPr>
            <a:r>
              <a:rPr lang="en-US" sz="1100" dirty="0">
                <a:solidFill>
                  <a:srgbClr val="CFE3F2"/>
                </a:solidFill>
                <a:latin typeface="Open Sans" pitchFamily="34" charset="0"/>
                <a:ea typeface="Open Sans" pitchFamily="34" charset="-122"/>
                <a:cs typeface="Open Sans" pitchFamily="34" charset="-120"/>
              </a:rPr>
              <a:t>Documentation (OEM &amp; Pvt Label)</a:t>
            </a:r>
            <a:endParaRPr lang="en-US" sz="1100" dirty="0"/>
          </a:p>
        </p:txBody>
      </p:sp>
      <p:sp>
        <p:nvSpPr>
          <p:cNvPr id="24" name="Text 20"/>
          <p:cNvSpPr/>
          <p:nvPr/>
        </p:nvSpPr>
        <p:spPr>
          <a:xfrm>
            <a:off x="9921240" y="5001768"/>
            <a:ext cx="320040" cy="548640"/>
          </a:xfrm>
          <a:prstGeom prst="rect">
            <a:avLst/>
          </a:prstGeom>
          <a:noFill/>
          <a:ln/>
        </p:spPr>
        <p:txBody>
          <a:bodyPr wrap="square" rtlCol="0" anchor="ctr"/>
          <a:lstStyle/>
          <a:p>
            <a:pPr marL="0" indent="0">
              <a:buNone/>
            </a:pPr>
            <a:r>
              <a:rPr lang="en-US" sz="1500" b="1" dirty="0">
                <a:solidFill>
                  <a:srgbClr val="4FC6E0"/>
                </a:solidFill>
                <a:latin typeface="Open Sans" pitchFamily="34" charset="0"/>
                <a:ea typeface="Open Sans" pitchFamily="34" charset="-122"/>
                <a:cs typeface="Open Sans" pitchFamily="34" charset="-120"/>
              </a:rPr>
              <a:t>5</a:t>
            </a:r>
            <a:endParaRPr lang="en-US" sz="1500" dirty="0"/>
          </a:p>
        </p:txBody>
      </p:sp>
      <p:sp>
        <p:nvSpPr>
          <p:cNvPr id="25" name="Text 21"/>
          <p:cNvSpPr/>
          <p:nvPr/>
        </p:nvSpPr>
        <p:spPr>
          <a:xfrm>
            <a:off x="10232136" y="5001768"/>
            <a:ext cx="1517904" cy="548640"/>
          </a:xfrm>
          <a:prstGeom prst="rect">
            <a:avLst/>
          </a:prstGeom>
          <a:noFill/>
          <a:ln/>
        </p:spPr>
        <p:txBody>
          <a:bodyPr wrap="square" rtlCol="0" anchor="ctr"/>
          <a:lstStyle/>
          <a:p>
            <a:pPr marL="0" indent="0">
              <a:buNone/>
            </a:pPr>
            <a:r>
              <a:rPr lang="en-US" sz="1100" dirty="0">
                <a:solidFill>
                  <a:srgbClr val="CFE3F2"/>
                </a:solidFill>
                <a:latin typeface="Open Sans" pitchFamily="34" charset="0"/>
                <a:ea typeface="Open Sans" pitchFamily="34" charset="-122"/>
                <a:cs typeface="Open Sans" pitchFamily="34" charset="-120"/>
              </a:rPr>
              <a:t>Mistakes to Avoid</a:t>
            </a:r>
            <a:endParaRPr lang="en-US" sz="1100" dirty="0"/>
          </a:p>
        </p:txBody>
      </p:sp>
      <p:pic>
        <p:nvPicPr>
          <p:cNvPr id="26" name="Image 2" descr="brand/dlc_wave.png"/>
          <p:cNvPicPr>
            <a:picLocks noChangeAspect="1"/>
          </p:cNvPicPr>
          <p:nvPr/>
        </p:nvPicPr>
        <p:blipFill>
          <a:blip r:embed="rId5"/>
          <a:stretch>
            <a:fillRect/>
          </a:stretch>
        </p:blipFill>
        <p:spPr>
          <a:xfrm>
            <a:off x="0" y="6217920"/>
            <a:ext cx="12191695" cy="640080"/>
          </a:xfrm>
          <a:prstGeom prst="rect">
            <a:avLst/>
          </a:prstGeom>
        </p:spPr>
      </p:pic>
      <p:pic>
        <p:nvPicPr>
          <p:cNvPr id="27" name="Image 3" descr="brand/dlc_mark_navy.png"/>
          <p:cNvPicPr>
            <a:picLocks noChangeAspect="1"/>
          </p:cNvPicPr>
          <p:nvPr/>
        </p:nvPicPr>
        <p:blipFill>
          <a:blip r:embed="rId6"/>
          <a:stretch>
            <a:fillRect/>
          </a:stretch>
        </p:blipFill>
        <p:spPr>
          <a:xfrm>
            <a:off x="11430000" y="6400800"/>
            <a:ext cx="457200" cy="183794"/>
          </a:xfrm>
          <a:prstGeom prst="rect">
            <a:avLst/>
          </a:prstGeom>
        </p:spPr>
      </p:pic>
      <p:sp>
        <p:nvSpPr>
          <p:cNvPr id="28" name="Text 22"/>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THE UPDATE</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What Is NLC V5.2?</a:t>
            </a:r>
            <a:endParaRPr lang="en-US" sz="3100" dirty="0"/>
          </a:p>
        </p:txBody>
      </p:sp>
      <p:sp>
        <p:nvSpPr>
          <p:cNvPr id="4" name="Text 2"/>
          <p:cNvSpPr/>
          <p:nvPr/>
        </p:nvSpPr>
        <p:spPr>
          <a:xfrm>
            <a:off x="548640" y="1691640"/>
            <a:ext cx="4572000" cy="1005840"/>
          </a:xfrm>
          <a:prstGeom prst="rect">
            <a:avLst/>
          </a:prstGeom>
          <a:noFill/>
          <a:ln/>
        </p:spPr>
        <p:txBody>
          <a:bodyPr wrap="square" rtlCol="0" anchor="ctr"/>
          <a:lstStyle/>
          <a:p>
            <a:pPr marL="0" indent="0">
              <a:lnSpc>
                <a:spcPct val="105000"/>
              </a:lnSpc>
              <a:buNone/>
            </a:pPr>
            <a:r>
              <a:rPr lang="en-US" sz="1500" dirty="0">
                <a:solidFill>
                  <a:srgbClr val="3F3F3F"/>
                </a:solidFill>
                <a:latin typeface="Open Sans" pitchFamily="34" charset="0"/>
                <a:ea typeface="Open Sans" pitchFamily="34" charset="-122"/>
                <a:cs typeface="Open Sans" pitchFamily="34" charset="-120"/>
              </a:rPr>
              <a:t>V5.2 is the current DLC Technical Requirements version for listing on the Networked Lighting Controls Qualified Products List (QPL).</a:t>
            </a:r>
            <a:endParaRPr lang="en-US" sz="1500" dirty="0"/>
          </a:p>
        </p:txBody>
      </p:sp>
      <p:sp>
        <p:nvSpPr>
          <p:cNvPr id="5" name="Text 3"/>
          <p:cNvSpPr/>
          <p:nvPr/>
        </p:nvSpPr>
        <p:spPr>
          <a:xfrm>
            <a:off x="548640" y="2743200"/>
            <a:ext cx="4572000" cy="914400"/>
          </a:xfrm>
          <a:prstGeom prst="rect">
            <a:avLst/>
          </a:prstGeom>
          <a:noFill/>
          <a:ln/>
        </p:spPr>
        <p:txBody>
          <a:bodyPr wrap="square" rtlCol="0" anchor="ctr"/>
          <a:lstStyle/>
          <a:p>
            <a:pPr marL="0" indent="0">
              <a:buNone/>
            </a:pPr>
            <a:r>
              <a:rPr lang="en-US" sz="1350" dirty="0">
                <a:solidFill>
                  <a:srgbClr val="5A6B78"/>
                </a:solidFill>
                <a:latin typeface="Open Sans" pitchFamily="34" charset="0"/>
                <a:ea typeface="Open Sans" pitchFamily="34" charset="-122"/>
                <a:cs typeface="Open Sans" pitchFamily="34" charset="-120"/>
              </a:rPr>
              <a:t>It introduces two new focus areas for Indoor systems. Meeting either one lets your listing display under V5.2.</a:t>
            </a:r>
            <a:endParaRPr lang="en-US" sz="1350" dirty="0"/>
          </a:p>
        </p:txBody>
      </p:sp>
      <p:sp>
        <p:nvSpPr>
          <p:cNvPr id="6" name="Shape 4"/>
          <p:cNvSpPr/>
          <p:nvPr/>
        </p:nvSpPr>
        <p:spPr>
          <a:xfrm>
            <a:off x="548640" y="3931920"/>
            <a:ext cx="4572000" cy="1554480"/>
          </a:xfrm>
          <a:prstGeom prst="roundRect">
            <a:avLst>
              <a:gd name="adj" fmla="val 7059"/>
            </a:avLst>
          </a:prstGeom>
          <a:solidFill>
            <a:srgbClr val="005A8B"/>
          </a:solidFill>
          <a:ln>
            <a:solidFill>
              <a:srgbClr val="005A8B"/>
            </a:solidFill>
          </a:ln>
          <a:effectLst>
            <a:outerShdw blurRad="152400" dist="50800" dir="5400000" algn="bl" rotWithShape="0">
              <a:srgbClr val="3A5A74">
                <a:alpha val="20000"/>
              </a:srgbClr>
            </a:outerShdw>
          </a:effectLst>
        </p:spPr>
        <p:txBody>
          <a:bodyPr/>
          <a:lstStyle/>
          <a:p>
            <a:endParaRPr lang="en-US"/>
          </a:p>
        </p:txBody>
      </p:sp>
      <p:sp>
        <p:nvSpPr>
          <p:cNvPr id="7" name="Shape 5"/>
          <p:cNvSpPr/>
          <p:nvPr/>
        </p:nvSpPr>
        <p:spPr>
          <a:xfrm>
            <a:off x="822960" y="4251960"/>
            <a:ext cx="914400" cy="91440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8" name="Image 0" descr="icons_dlc/building_white.png"/>
          <p:cNvPicPr>
            <a:picLocks noChangeAspect="1"/>
          </p:cNvPicPr>
          <p:nvPr/>
        </p:nvPicPr>
        <p:blipFill>
          <a:blip r:embed="rId3"/>
          <a:stretch>
            <a:fillRect/>
          </a:stretch>
        </p:blipFill>
        <p:spPr>
          <a:xfrm>
            <a:off x="1069848" y="4498848"/>
            <a:ext cx="420624" cy="420624"/>
          </a:xfrm>
          <a:prstGeom prst="rect">
            <a:avLst/>
          </a:prstGeom>
        </p:spPr>
      </p:pic>
      <p:sp>
        <p:nvSpPr>
          <p:cNvPr id="9" name="Text 6"/>
          <p:cNvSpPr/>
          <p:nvPr/>
        </p:nvSpPr>
        <p:spPr>
          <a:xfrm>
            <a:off x="1874520" y="4251960"/>
            <a:ext cx="3108960" cy="411480"/>
          </a:xfrm>
          <a:prstGeom prst="rect">
            <a:avLst/>
          </a:prstGeom>
          <a:noFill/>
          <a:ln/>
        </p:spPr>
        <p:txBody>
          <a:bodyPr wrap="square" rtlCol="0" anchor="ctr"/>
          <a:lstStyle/>
          <a:p>
            <a:pPr marL="0" indent="0">
              <a:buNone/>
            </a:pPr>
            <a:r>
              <a:rPr lang="en-US" sz="1700" b="1" dirty="0">
                <a:solidFill>
                  <a:srgbClr val="FFFFFF"/>
                </a:solidFill>
                <a:latin typeface="Open Sans" pitchFamily="34" charset="0"/>
                <a:ea typeface="Open Sans" pitchFamily="34" charset="-122"/>
                <a:cs typeface="Open Sans" pitchFamily="34" charset="-120"/>
              </a:rPr>
              <a:t>Indoor scope only</a:t>
            </a:r>
            <a:endParaRPr lang="en-US" sz="1700" dirty="0"/>
          </a:p>
        </p:txBody>
      </p:sp>
      <p:sp>
        <p:nvSpPr>
          <p:cNvPr id="10" name="Text 7"/>
          <p:cNvSpPr/>
          <p:nvPr/>
        </p:nvSpPr>
        <p:spPr>
          <a:xfrm>
            <a:off x="1874520" y="4663440"/>
            <a:ext cx="3108960" cy="685800"/>
          </a:xfrm>
          <a:prstGeom prst="rect">
            <a:avLst/>
          </a:prstGeom>
          <a:noFill/>
          <a:ln/>
        </p:spPr>
        <p:txBody>
          <a:bodyPr wrap="square" rtlCol="0" anchor="ctr"/>
          <a:lstStyle/>
          <a:p>
            <a:pPr marL="0" indent="0">
              <a:buNone/>
            </a:pPr>
            <a:endParaRPr lang="en-US" sz="1200" dirty="0"/>
          </a:p>
        </p:txBody>
      </p:sp>
      <p:sp>
        <p:nvSpPr>
          <p:cNvPr id="11" name="Shape 8"/>
          <p:cNvSpPr/>
          <p:nvPr/>
        </p:nvSpPr>
        <p:spPr>
          <a:xfrm>
            <a:off x="5486400" y="1737360"/>
            <a:ext cx="6172200" cy="1783080"/>
          </a:xfrm>
          <a:prstGeom prst="roundRect">
            <a:avLst>
              <a:gd name="adj" fmla="val 7179"/>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2" name="Shape 9"/>
          <p:cNvSpPr/>
          <p:nvPr/>
        </p:nvSpPr>
        <p:spPr>
          <a:xfrm>
            <a:off x="5806440" y="2148840"/>
            <a:ext cx="960120" cy="960120"/>
          </a:xfrm>
          <a:prstGeom prst="ellipse">
            <a:avLst/>
          </a:prstGeom>
          <a:solidFill>
            <a:srgbClr val="DDF0F8"/>
          </a:solidFill>
          <a:ln/>
          <a:effectLst>
            <a:outerShdw blurRad="114300" dist="38100" dir="5400000" algn="bl" rotWithShape="0">
              <a:srgbClr val="6B7C8B">
                <a:alpha val="30000"/>
              </a:srgbClr>
            </a:outerShdw>
          </a:effectLst>
        </p:spPr>
        <p:txBody>
          <a:bodyPr/>
          <a:lstStyle/>
          <a:p>
            <a:endParaRPr lang="en-US"/>
          </a:p>
        </p:txBody>
      </p:sp>
      <p:pic>
        <p:nvPicPr>
          <p:cNvPr id="13" name="Image 1" descr="icons_dlc/thermostat_blue.png"/>
          <p:cNvPicPr>
            <a:picLocks noChangeAspect="1"/>
          </p:cNvPicPr>
          <p:nvPr/>
        </p:nvPicPr>
        <p:blipFill>
          <a:blip r:embed="rId4"/>
          <a:stretch>
            <a:fillRect/>
          </a:stretch>
        </p:blipFill>
        <p:spPr>
          <a:xfrm>
            <a:off x="6075274" y="2417674"/>
            <a:ext cx="422453" cy="422453"/>
          </a:xfrm>
          <a:prstGeom prst="rect">
            <a:avLst/>
          </a:prstGeom>
        </p:spPr>
      </p:pic>
      <p:sp>
        <p:nvSpPr>
          <p:cNvPr id="14" name="Text 10"/>
          <p:cNvSpPr/>
          <p:nvPr/>
        </p:nvSpPr>
        <p:spPr>
          <a:xfrm>
            <a:off x="6995160" y="2057400"/>
            <a:ext cx="4480560" cy="274320"/>
          </a:xfrm>
          <a:prstGeom prst="rect">
            <a:avLst/>
          </a:prstGeom>
          <a:noFill/>
          <a:ln/>
        </p:spPr>
        <p:txBody>
          <a:bodyPr wrap="square" rtlCol="0" anchor="ctr"/>
          <a:lstStyle/>
          <a:p>
            <a:pPr marL="0" indent="0">
              <a:buNone/>
            </a:pPr>
            <a:r>
              <a:rPr lang="en-US" sz="1050" b="1" kern="0" spc="100" dirty="0">
                <a:solidFill>
                  <a:srgbClr val="2169AD"/>
                </a:solidFill>
                <a:latin typeface="Open Sans SemiBold" pitchFamily="34" charset="0"/>
                <a:ea typeface="Open Sans SemiBold" pitchFamily="34" charset="-122"/>
                <a:cs typeface="Open Sans SemiBold" pitchFamily="34" charset="-120"/>
              </a:rPr>
              <a:t>FOCUS AREA 1</a:t>
            </a:r>
            <a:endParaRPr lang="en-US" sz="1050" dirty="0"/>
          </a:p>
        </p:txBody>
      </p:sp>
      <p:sp>
        <p:nvSpPr>
          <p:cNvPr id="15" name="Text 11"/>
          <p:cNvSpPr/>
          <p:nvPr/>
        </p:nvSpPr>
        <p:spPr>
          <a:xfrm>
            <a:off x="6995160" y="2304288"/>
            <a:ext cx="4480560" cy="502920"/>
          </a:xfrm>
          <a:prstGeom prst="rect">
            <a:avLst/>
          </a:prstGeom>
          <a:noFill/>
          <a:ln/>
        </p:spPr>
        <p:txBody>
          <a:bodyPr wrap="square" rtlCol="0" anchor="ctr"/>
          <a:lstStyle/>
          <a:p>
            <a:pPr marL="0" indent="0">
              <a:buNone/>
            </a:pPr>
            <a:r>
              <a:rPr lang="en-US" sz="1650" b="1" dirty="0">
                <a:solidFill>
                  <a:srgbClr val="2169AD"/>
                </a:solidFill>
                <a:latin typeface="Open Sans" pitchFamily="34" charset="0"/>
                <a:ea typeface="Open Sans" pitchFamily="34" charset="-122"/>
                <a:cs typeface="Open Sans" pitchFamily="34" charset="-120"/>
              </a:rPr>
              <a:t>Thermostat Integration</a:t>
            </a:r>
            <a:endParaRPr lang="en-US" sz="1650" dirty="0"/>
          </a:p>
        </p:txBody>
      </p:sp>
      <p:sp>
        <p:nvSpPr>
          <p:cNvPr id="16" name="Text 12"/>
          <p:cNvSpPr/>
          <p:nvPr/>
        </p:nvSpPr>
        <p:spPr>
          <a:xfrm>
            <a:off x="6995160" y="2798064"/>
            <a:ext cx="4434840" cy="640080"/>
          </a:xfrm>
          <a:prstGeom prst="rect">
            <a:avLst/>
          </a:prstGeom>
          <a:noFill/>
          <a:ln/>
        </p:spPr>
        <p:txBody>
          <a:bodyPr wrap="square" rtlCol="0" anchor="ctr"/>
          <a:lstStyle/>
          <a:p>
            <a:pPr marL="0" indent="0">
              <a:buNone/>
            </a:pPr>
            <a:endParaRPr lang="en-US" sz="1200" dirty="0"/>
          </a:p>
        </p:txBody>
      </p:sp>
      <p:sp>
        <p:nvSpPr>
          <p:cNvPr id="17" name="Shape 13"/>
          <p:cNvSpPr/>
          <p:nvPr/>
        </p:nvSpPr>
        <p:spPr>
          <a:xfrm>
            <a:off x="5486400" y="3703320"/>
            <a:ext cx="6172200" cy="1783080"/>
          </a:xfrm>
          <a:prstGeom prst="roundRect">
            <a:avLst>
              <a:gd name="adj" fmla="val 7179"/>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8" name="Shape 14"/>
          <p:cNvSpPr/>
          <p:nvPr/>
        </p:nvSpPr>
        <p:spPr>
          <a:xfrm>
            <a:off x="5806440" y="4114800"/>
            <a:ext cx="960120" cy="960120"/>
          </a:xfrm>
          <a:prstGeom prst="ellipse">
            <a:avLst/>
          </a:prstGeom>
          <a:solidFill>
            <a:srgbClr val="FFF2CE"/>
          </a:solidFill>
          <a:ln/>
          <a:effectLst>
            <a:outerShdw blurRad="114300" dist="38100" dir="5400000" algn="bl" rotWithShape="0">
              <a:srgbClr val="6B7C8B">
                <a:alpha val="30000"/>
              </a:srgbClr>
            </a:outerShdw>
          </a:effectLst>
        </p:spPr>
        <p:txBody>
          <a:bodyPr/>
          <a:lstStyle/>
          <a:p>
            <a:endParaRPr lang="en-US"/>
          </a:p>
        </p:txBody>
      </p:sp>
      <p:pic>
        <p:nvPicPr>
          <p:cNvPr id="19" name="Image 2" descr="icons_dlc/report_gold.png"/>
          <p:cNvPicPr>
            <a:picLocks noChangeAspect="1"/>
          </p:cNvPicPr>
          <p:nvPr/>
        </p:nvPicPr>
        <p:blipFill>
          <a:blip r:embed="rId5"/>
          <a:stretch>
            <a:fillRect/>
          </a:stretch>
        </p:blipFill>
        <p:spPr>
          <a:xfrm>
            <a:off x="6075274" y="4383634"/>
            <a:ext cx="422453" cy="422453"/>
          </a:xfrm>
          <a:prstGeom prst="rect">
            <a:avLst/>
          </a:prstGeom>
        </p:spPr>
      </p:pic>
      <p:sp>
        <p:nvSpPr>
          <p:cNvPr id="20" name="Text 15"/>
          <p:cNvSpPr/>
          <p:nvPr/>
        </p:nvSpPr>
        <p:spPr>
          <a:xfrm>
            <a:off x="6995160" y="4023360"/>
            <a:ext cx="4480560" cy="274320"/>
          </a:xfrm>
          <a:prstGeom prst="rect">
            <a:avLst/>
          </a:prstGeom>
          <a:noFill/>
          <a:ln/>
        </p:spPr>
        <p:txBody>
          <a:bodyPr wrap="square" rtlCol="0" anchor="ctr"/>
          <a:lstStyle/>
          <a:p>
            <a:pPr marL="0" indent="0">
              <a:buNone/>
            </a:pPr>
            <a:r>
              <a:rPr lang="en-US" sz="1050" b="1" kern="0" spc="100" dirty="0">
                <a:solidFill>
                  <a:srgbClr val="B98A00"/>
                </a:solidFill>
                <a:latin typeface="Open Sans SemiBold" pitchFamily="34" charset="0"/>
                <a:ea typeface="Open Sans SemiBold" pitchFamily="34" charset="-122"/>
                <a:cs typeface="Open Sans SemiBold" pitchFamily="34" charset="-120"/>
              </a:rPr>
              <a:t>FOCUS AREA 2</a:t>
            </a:r>
            <a:endParaRPr lang="en-US" sz="1050" dirty="0"/>
          </a:p>
        </p:txBody>
      </p:sp>
      <p:sp>
        <p:nvSpPr>
          <p:cNvPr id="21" name="Text 16"/>
          <p:cNvSpPr/>
          <p:nvPr/>
        </p:nvSpPr>
        <p:spPr>
          <a:xfrm>
            <a:off x="6995160" y="4270248"/>
            <a:ext cx="4480560" cy="502920"/>
          </a:xfrm>
          <a:prstGeom prst="rect">
            <a:avLst/>
          </a:prstGeom>
          <a:noFill/>
          <a:ln/>
        </p:spPr>
        <p:txBody>
          <a:bodyPr wrap="square" rtlCol="0" anchor="ctr"/>
          <a:lstStyle/>
          <a:p>
            <a:pPr marL="0" indent="0">
              <a:buNone/>
            </a:pPr>
            <a:r>
              <a:rPr lang="en-US" sz="1650" b="1" dirty="0">
                <a:solidFill>
                  <a:srgbClr val="2169AD"/>
                </a:solidFill>
                <a:latin typeface="Open Sans" pitchFamily="34" charset="0"/>
                <a:ea typeface="Open Sans" pitchFamily="34" charset="-122"/>
                <a:cs typeface="Open Sans" pitchFamily="34" charset="-120"/>
              </a:rPr>
              <a:t>ANSI C137.9 Configuration Reporting</a:t>
            </a:r>
            <a:endParaRPr lang="en-US" sz="1650" dirty="0"/>
          </a:p>
        </p:txBody>
      </p:sp>
      <p:sp>
        <p:nvSpPr>
          <p:cNvPr id="22" name="Text 17"/>
          <p:cNvSpPr/>
          <p:nvPr/>
        </p:nvSpPr>
        <p:spPr>
          <a:xfrm>
            <a:off x="6995160" y="4764024"/>
            <a:ext cx="4434840" cy="640080"/>
          </a:xfrm>
          <a:prstGeom prst="rect">
            <a:avLst/>
          </a:prstGeom>
          <a:noFill/>
          <a:ln/>
        </p:spPr>
        <p:txBody>
          <a:bodyPr wrap="square" rtlCol="0" anchor="ctr"/>
          <a:lstStyle/>
          <a:p>
            <a:pPr marL="0" indent="0">
              <a:buNone/>
            </a:pPr>
            <a:endParaRPr lang="en-US" sz="1200" dirty="0"/>
          </a:p>
        </p:txBody>
      </p:sp>
      <p:pic>
        <p:nvPicPr>
          <p:cNvPr id="23" name="Image 3" descr="brand/dlc_wave.png"/>
          <p:cNvPicPr>
            <a:picLocks noChangeAspect="1"/>
          </p:cNvPicPr>
          <p:nvPr/>
        </p:nvPicPr>
        <p:blipFill>
          <a:blip r:embed="rId6"/>
          <a:stretch>
            <a:fillRect/>
          </a:stretch>
        </p:blipFill>
        <p:spPr>
          <a:xfrm>
            <a:off x="0" y="6245352"/>
            <a:ext cx="12191695" cy="640080"/>
          </a:xfrm>
          <a:prstGeom prst="rect">
            <a:avLst/>
          </a:prstGeom>
        </p:spPr>
      </p:pic>
      <p:pic>
        <p:nvPicPr>
          <p:cNvPr id="24" name="Image 4" descr="brand/dlc_mark_navy.png"/>
          <p:cNvPicPr>
            <a:picLocks noChangeAspect="1"/>
          </p:cNvPicPr>
          <p:nvPr/>
        </p:nvPicPr>
        <p:blipFill>
          <a:blip r:embed="rId7"/>
          <a:stretch>
            <a:fillRect/>
          </a:stretch>
        </p:blipFill>
        <p:spPr>
          <a:xfrm>
            <a:off x="11430000" y="6400800"/>
            <a:ext cx="457200" cy="183794"/>
          </a:xfrm>
          <a:prstGeom prst="rect">
            <a:avLst/>
          </a:prstGeom>
        </p:spPr>
      </p:pic>
      <p:sp>
        <p:nvSpPr>
          <p:cNvPr id="25" name="Text 18"/>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6</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THE CASE FOR UPDATING</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Why Update to V5.2?</a:t>
            </a:r>
            <a:endParaRPr lang="en-US" sz="3100" dirty="0"/>
          </a:p>
        </p:txBody>
      </p:sp>
      <p:sp>
        <p:nvSpPr>
          <p:cNvPr id="7" name="Text 4"/>
          <p:cNvSpPr/>
          <p:nvPr/>
        </p:nvSpPr>
        <p:spPr>
          <a:xfrm>
            <a:off x="868680" y="3200400"/>
            <a:ext cx="4114800" cy="502920"/>
          </a:xfrm>
          <a:prstGeom prst="rect">
            <a:avLst/>
          </a:prstGeom>
          <a:noFill/>
          <a:ln/>
        </p:spPr>
        <p:txBody>
          <a:bodyPr wrap="square" rtlCol="0" anchor="ctr"/>
          <a:lstStyle/>
          <a:p>
            <a:pPr marL="0" indent="0">
              <a:buNone/>
            </a:pPr>
            <a:r>
              <a:rPr lang="en-US" sz="2600" b="1" dirty="0">
                <a:solidFill>
                  <a:srgbClr val="FFFFFF"/>
                </a:solidFill>
                <a:latin typeface="Open Sans" pitchFamily="34" charset="0"/>
                <a:ea typeface="Open Sans" pitchFamily="34" charset="-122"/>
                <a:cs typeface="Open Sans" pitchFamily="34" charset="-120"/>
              </a:rPr>
              <a:t>No deadline</a:t>
            </a:r>
            <a:endParaRPr lang="en-US" sz="2600" dirty="0"/>
          </a:p>
        </p:txBody>
      </p:sp>
      <p:sp>
        <p:nvSpPr>
          <p:cNvPr id="10" name="Shape 7"/>
          <p:cNvSpPr/>
          <p:nvPr/>
        </p:nvSpPr>
        <p:spPr>
          <a:xfrm>
            <a:off x="2124310" y="1499416"/>
            <a:ext cx="8328660" cy="1796896"/>
          </a:xfrm>
          <a:prstGeom prst="roundRect">
            <a:avLst>
              <a:gd name="adj" fmla="val 9600"/>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11" name="Shape 8"/>
          <p:cNvSpPr/>
          <p:nvPr/>
        </p:nvSpPr>
        <p:spPr>
          <a:xfrm>
            <a:off x="2398630" y="1755448"/>
            <a:ext cx="890086" cy="1006262"/>
          </a:xfrm>
          <a:prstGeom prst="ellipse">
            <a:avLst/>
          </a:prstGeom>
          <a:solidFill>
            <a:srgbClr val="FFC20E"/>
          </a:solidFill>
          <a:ln/>
        </p:spPr>
        <p:txBody>
          <a:bodyPr/>
          <a:lstStyle/>
          <a:p>
            <a:endParaRPr lang="en-US"/>
          </a:p>
        </p:txBody>
      </p:sp>
      <p:pic>
        <p:nvPicPr>
          <p:cNvPr id="12" name="Image 1" descr="icons_dlc/star_white.png"/>
          <p:cNvPicPr>
            <a:picLocks noChangeAspect="1"/>
          </p:cNvPicPr>
          <p:nvPr/>
        </p:nvPicPr>
        <p:blipFill>
          <a:blip r:embed="rId3"/>
          <a:stretch>
            <a:fillRect/>
          </a:stretch>
        </p:blipFill>
        <p:spPr>
          <a:xfrm>
            <a:off x="2571452" y="1928270"/>
            <a:ext cx="462881" cy="462881"/>
          </a:xfrm>
          <a:prstGeom prst="rect">
            <a:avLst/>
          </a:prstGeom>
        </p:spPr>
      </p:pic>
      <p:sp>
        <p:nvSpPr>
          <p:cNvPr id="13" name="Text 9"/>
          <p:cNvSpPr/>
          <p:nvPr/>
        </p:nvSpPr>
        <p:spPr>
          <a:xfrm>
            <a:off x="3267310" y="1861675"/>
            <a:ext cx="6548488" cy="646883"/>
          </a:xfrm>
          <a:prstGeom prst="rect">
            <a:avLst/>
          </a:prstGeom>
          <a:noFill/>
          <a:ln/>
        </p:spPr>
        <p:txBody>
          <a:bodyPr wrap="square" rtlCol="0" anchor="ctr"/>
          <a:lstStyle/>
          <a:p>
            <a:pPr marL="0" indent="0">
              <a:buNone/>
            </a:pPr>
            <a:r>
              <a:rPr lang="en-US" sz="1550" b="1" dirty="0">
                <a:solidFill>
                  <a:srgbClr val="2169AD"/>
                </a:solidFill>
                <a:latin typeface="Open Sans" pitchFamily="34" charset="0"/>
                <a:ea typeface="Open Sans" pitchFamily="34" charset="-122"/>
                <a:cs typeface="Open Sans" pitchFamily="34" charset="-120"/>
              </a:rPr>
              <a:t>Align with evolving program needs</a:t>
            </a:r>
            <a:endParaRPr lang="en-US" sz="1550" dirty="0"/>
          </a:p>
        </p:txBody>
      </p:sp>
      <p:sp>
        <p:nvSpPr>
          <p:cNvPr id="14" name="Text 10"/>
          <p:cNvSpPr/>
          <p:nvPr/>
        </p:nvSpPr>
        <p:spPr>
          <a:xfrm>
            <a:off x="3267310" y="2066344"/>
            <a:ext cx="6548488" cy="718758"/>
          </a:xfrm>
          <a:prstGeom prst="rect">
            <a:avLst/>
          </a:prstGeom>
          <a:noFill/>
          <a:ln/>
        </p:spPr>
        <p:txBody>
          <a:bodyPr wrap="square" rtlCol="0" anchor="ctr"/>
          <a:lstStyle/>
          <a:p>
            <a:pPr marL="0" indent="0">
              <a:buNone/>
            </a:pPr>
            <a:endParaRPr lang="en-US" sz="1200" dirty="0"/>
          </a:p>
        </p:txBody>
      </p:sp>
      <p:sp>
        <p:nvSpPr>
          <p:cNvPr id="15" name="Shape 11"/>
          <p:cNvSpPr/>
          <p:nvPr/>
        </p:nvSpPr>
        <p:spPr>
          <a:xfrm>
            <a:off x="2124310" y="2779576"/>
            <a:ext cx="8328660" cy="1796896"/>
          </a:xfrm>
          <a:prstGeom prst="roundRect">
            <a:avLst>
              <a:gd name="adj" fmla="val 9600"/>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16" name="Shape 12"/>
          <p:cNvSpPr/>
          <p:nvPr/>
        </p:nvSpPr>
        <p:spPr>
          <a:xfrm>
            <a:off x="2398630" y="3035608"/>
            <a:ext cx="890086" cy="1006262"/>
          </a:xfrm>
          <a:prstGeom prst="ellipse">
            <a:avLst/>
          </a:prstGeom>
          <a:solidFill>
            <a:srgbClr val="30AE4C"/>
          </a:solidFill>
          <a:ln/>
        </p:spPr>
        <p:txBody>
          <a:bodyPr/>
          <a:lstStyle/>
          <a:p>
            <a:endParaRPr lang="en-US"/>
          </a:p>
        </p:txBody>
      </p:sp>
      <p:pic>
        <p:nvPicPr>
          <p:cNvPr id="17" name="Image 2" descr="icons_dlc/handshake_white.png"/>
          <p:cNvPicPr>
            <a:picLocks noChangeAspect="1"/>
          </p:cNvPicPr>
          <p:nvPr/>
        </p:nvPicPr>
        <p:blipFill>
          <a:blip r:embed="rId4"/>
          <a:stretch>
            <a:fillRect/>
          </a:stretch>
        </p:blipFill>
        <p:spPr>
          <a:xfrm>
            <a:off x="2571452" y="3208430"/>
            <a:ext cx="462881" cy="462881"/>
          </a:xfrm>
          <a:prstGeom prst="rect">
            <a:avLst/>
          </a:prstGeom>
        </p:spPr>
      </p:pic>
      <p:sp>
        <p:nvSpPr>
          <p:cNvPr id="18" name="Text 13"/>
          <p:cNvSpPr/>
          <p:nvPr/>
        </p:nvSpPr>
        <p:spPr>
          <a:xfrm>
            <a:off x="3288716" y="3234645"/>
            <a:ext cx="6548488" cy="646883"/>
          </a:xfrm>
          <a:prstGeom prst="rect">
            <a:avLst/>
          </a:prstGeom>
          <a:noFill/>
          <a:ln/>
        </p:spPr>
        <p:txBody>
          <a:bodyPr wrap="square" rtlCol="0" anchor="ctr"/>
          <a:lstStyle/>
          <a:p>
            <a:pPr marL="0" indent="0">
              <a:buNone/>
            </a:pPr>
            <a:r>
              <a:rPr lang="en-US" sz="1550" b="1" dirty="0">
                <a:solidFill>
                  <a:srgbClr val="2169AD"/>
                </a:solidFill>
                <a:latin typeface="Open Sans" pitchFamily="34" charset="0"/>
                <a:ea typeface="Open Sans" pitchFamily="34" charset="-122"/>
                <a:cs typeface="Open Sans" pitchFamily="34" charset="-120"/>
              </a:rPr>
              <a:t>Meet customer expectations</a:t>
            </a:r>
            <a:endParaRPr lang="en-US" sz="1550" dirty="0"/>
          </a:p>
        </p:txBody>
      </p:sp>
      <p:sp>
        <p:nvSpPr>
          <p:cNvPr id="19" name="Text 14"/>
          <p:cNvSpPr/>
          <p:nvPr/>
        </p:nvSpPr>
        <p:spPr>
          <a:xfrm>
            <a:off x="3267310" y="3346504"/>
            <a:ext cx="6548488" cy="718758"/>
          </a:xfrm>
          <a:prstGeom prst="rect">
            <a:avLst/>
          </a:prstGeom>
          <a:noFill/>
          <a:ln/>
        </p:spPr>
        <p:txBody>
          <a:bodyPr wrap="square" rtlCol="0" anchor="ctr"/>
          <a:lstStyle/>
          <a:p>
            <a:pPr marL="0" indent="0">
              <a:buNone/>
            </a:pPr>
            <a:endParaRPr lang="en-US" sz="1200" dirty="0"/>
          </a:p>
        </p:txBody>
      </p:sp>
      <p:sp>
        <p:nvSpPr>
          <p:cNvPr id="20" name="Shape 15"/>
          <p:cNvSpPr/>
          <p:nvPr/>
        </p:nvSpPr>
        <p:spPr>
          <a:xfrm>
            <a:off x="2124310" y="4224823"/>
            <a:ext cx="8328660" cy="1796896"/>
          </a:xfrm>
          <a:prstGeom prst="roundRect">
            <a:avLst>
              <a:gd name="adj" fmla="val 9600"/>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21" name="Shape 16"/>
          <p:cNvSpPr/>
          <p:nvPr/>
        </p:nvSpPr>
        <p:spPr>
          <a:xfrm>
            <a:off x="2398630" y="4315768"/>
            <a:ext cx="890086" cy="1006262"/>
          </a:xfrm>
          <a:prstGeom prst="ellipse">
            <a:avLst/>
          </a:prstGeom>
          <a:solidFill>
            <a:srgbClr val="2169AD"/>
          </a:solidFill>
          <a:ln/>
        </p:spPr>
        <p:txBody>
          <a:bodyPr/>
          <a:lstStyle/>
          <a:p>
            <a:endParaRPr lang="en-US"/>
          </a:p>
        </p:txBody>
      </p:sp>
      <p:pic>
        <p:nvPicPr>
          <p:cNvPr id="22" name="Image 3" descr="icons_dlc/shield_white.png"/>
          <p:cNvPicPr>
            <a:picLocks noChangeAspect="1"/>
          </p:cNvPicPr>
          <p:nvPr/>
        </p:nvPicPr>
        <p:blipFill>
          <a:blip r:embed="rId5"/>
          <a:stretch>
            <a:fillRect/>
          </a:stretch>
        </p:blipFill>
        <p:spPr>
          <a:xfrm>
            <a:off x="2571452" y="4488590"/>
            <a:ext cx="462881" cy="462881"/>
          </a:xfrm>
          <a:prstGeom prst="rect">
            <a:avLst/>
          </a:prstGeom>
        </p:spPr>
      </p:pic>
      <p:sp>
        <p:nvSpPr>
          <p:cNvPr id="23" name="Text 17"/>
          <p:cNvSpPr/>
          <p:nvPr/>
        </p:nvSpPr>
        <p:spPr>
          <a:xfrm>
            <a:off x="3267310" y="4513782"/>
            <a:ext cx="6548488" cy="646883"/>
          </a:xfrm>
          <a:prstGeom prst="rect">
            <a:avLst/>
          </a:prstGeom>
          <a:noFill/>
          <a:ln/>
        </p:spPr>
        <p:txBody>
          <a:bodyPr wrap="square" rtlCol="0" anchor="ctr"/>
          <a:lstStyle/>
          <a:p>
            <a:pPr marL="0" indent="0">
              <a:buNone/>
            </a:pPr>
            <a:r>
              <a:rPr lang="en-US" sz="1550" b="1" dirty="0">
                <a:solidFill>
                  <a:srgbClr val="2169AD"/>
                </a:solidFill>
                <a:latin typeface="Open Sans" pitchFamily="34" charset="0"/>
                <a:ea typeface="Open Sans" pitchFamily="34" charset="-122"/>
                <a:cs typeface="Open Sans" pitchFamily="34" charset="-120"/>
              </a:rPr>
              <a:t>Future-proof your listing</a:t>
            </a:r>
            <a:endParaRPr lang="en-US" sz="1550" dirty="0"/>
          </a:p>
        </p:txBody>
      </p:sp>
      <p:sp>
        <p:nvSpPr>
          <p:cNvPr id="24" name="Text 18"/>
          <p:cNvSpPr/>
          <p:nvPr/>
        </p:nvSpPr>
        <p:spPr>
          <a:xfrm>
            <a:off x="3267310" y="4626664"/>
            <a:ext cx="6548488" cy="718758"/>
          </a:xfrm>
          <a:prstGeom prst="rect">
            <a:avLst/>
          </a:prstGeom>
          <a:noFill/>
          <a:ln/>
        </p:spPr>
        <p:txBody>
          <a:bodyPr wrap="square" rtlCol="0" anchor="ctr"/>
          <a:lstStyle/>
          <a:p>
            <a:pPr marL="0" indent="0">
              <a:buNone/>
            </a:pPr>
            <a:endParaRPr lang="en-US" sz="1200" dirty="0"/>
          </a:p>
        </p:txBody>
      </p:sp>
      <p:pic>
        <p:nvPicPr>
          <p:cNvPr id="25" name="Image 4" descr="brand/dlc_wave.png"/>
          <p:cNvPicPr>
            <a:picLocks noChangeAspect="1"/>
          </p:cNvPicPr>
          <p:nvPr/>
        </p:nvPicPr>
        <p:blipFill>
          <a:blip r:embed="rId6"/>
          <a:stretch>
            <a:fillRect/>
          </a:stretch>
        </p:blipFill>
        <p:spPr>
          <a:xfrm>
            <a:off x="0" y="6245352"/>
            <a:ext cx="12191695" cy="640080"/>
          </a:xfrm>
          <a:prstGeom prst="rect">
            <a:avLst/>
          </a:prstGeom>
        </p:spPr>
      </p:pic>
      <p:pic>
        <p:nvPicPr>
          <p:cNvPr id="26" name="Image 5" descr="brand/dlc_mark_navy.png"/>
          <p:cNvPicPr>
            <a:picLocks noChangeAspect="1"/>
          </p:cNvPicPr>
          <p:nvPr/>
        </p:nvPicPr>
        <p:blipFill>
          <a:blip r:embed="rId7"/>
          <a:stretch>
            <a:fillRect/>
          </a:stretch>
        </p:blipFill>
        <p:spPr>
          <a:xfrm>
            <a:off x="11430000" y="6400800"/>
            <a:ext cx="457200" cy="183794"/>
          </a:xfrm>
          <a:prstGeom prst="rect">
            <a:avLst/>
          </a:prstGeom>
        </p:spPr>
      </p:pic>
      <p:sp>
        <p:nvSpPr>
          <p:cNvPr id="27" name="Text 19"/>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7</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KNOW YOUR SCOPE</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V5.2 Is Indoor-Only</a:t>
            </a:r>
            <a:endParaRPr lang="en-US" sz="3100" dirty="0"/>
          </a:p>
        </p:txBody>
      </p:sp>
      <p:sp>
        <p:nvSpPr>
          <p:cNvPr id="4" name="Text 2"/>
          <p:cNvSpPr/>
          <p:nvPr/>
        </p:nvSpPr>
        <p:spPr>
          <a:xfrm>
            <a:off x="548640" y="1371600"/>
            <a:ext cx="10515600" cy="457200"/>
          </a:xfrm>
          <a:prstGeom prst="rect">
            <a:avLst/>
          </a:prstGeom>
          <a:noFill/>
          <a:ln/>
        </p:spPr>
        <p:txBody>
          <a:bodyPr wrap="square" rtlCol="0" anchor="ctr"/>
          <a:lstStyle/>
          <a:p>
            <a:pPr marL="0" indent="0">
              <a:buNone/>
            </a:pPr>
            <a:r>
              <a:rPr lang="en-US" sz="1400" dirty="0">
                <a:solidFill>
                  <a:srgbClr val="5A6B78"/>
                </a:solidFill>
                <a:latin typeface="Open Sans" pitchFamily="34" charset="0"/>
                <a:ea typeface="Open Sans" pitchFamily="34" charset="-122"/>
                <a:cs typeface="Open Sans" pitchFamily="34" charset="-120"/>
              </a:rPr>
              <a:t>The two V5.2 focus areas apply to Indoor applications, so V5.2 updates affect the Indoor scope only. Here’s what that means for your listing.</a:t>
            </a:r>
            <a:endParaRPr lang="en-US" sz="1400" dirty="0"/>
          </a:p>
        </p:txBody>
      </p:sp>
      <p:sp>
        <p:nvSpPr>
          <p:cNvPr id="5" name="Shape 3"/>
          <p:cNvSpPr/>
          <p:nvPr/>
        </p:nvSpPr>
        <p:spPr>
          <a:xfrm>
            <a:off x="548640" y="2103120"/>
            <a:ext cx="5440680" cy="3383280"/>
          </a:xfrm>
          <a:prstGeom prst="roundRect">
            <a:avLst>
              <a:gd name="adj" fmla="val 3784"/>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6" name="Shape 4"/>
          <p:cNvSpPr/>
          <p:nvPr/>
        </p:nvSpPr>
        <p:spPr>
          <a:xfrm>
            <a:off x="868680" y="2468880"/>
            <a:ext cx="960120" cy="960120"/>
          </a:xfrm>
          <a:prstGeom prst="ellipse">
            <a:avLst/>
          </a:prstGeom>
          <a:solidFill>
            <a:srgbClr val="30AE4C"/>
          </a:solidFill>
          <a:ln/>
          <a:effectLst>
            <a:outerShdw blurRad="114300" dist="38100" dir="5400000" algn="bl" rotWithShape="0">
              <a:srgbClr val="6B7C8B">
                <a:alpha val="30000"/>
              </a:srgbClr>
            </a:outerShdw>
          </a:effectLst>
        </p:spPr>
        <p:txBody>
          <a:bodyPr/>
          <a:lstStyle/>
          <a:p>
            <a:endParaRPr lang="en-US"/>
          </a:p>
        </p:txBody>
      </p:sp>
      <p:pic>
        <p:nvPicPr>
          <p:cNvPr id="7" name="Image 0" descr="icons_dlc/building_white.png"/>
          <p:cNvPicPr>
            <a:picLocks noChangeAspect="1"/>
          </p:cNvPicPr>
          <p:nvPr/>
        </p:nvPicPr>
        <p:blipFill>
          <a:blip r:embed="rId3"/>
          <a:stretch>
            <a:fillRect/>
          </a:stretch>
        </p:blipFill>
        <p:spPr>
          <a:xfrm>
            <a:off x="1127912" y="2728112"/>
            <a:ext cx="441655" cy="441655"/>
          </a:xfrm>
          <a:prstGeom prst="rect">
            <a:avLst/>
          </a:prstGeom>
        </p:spPr>
      </p:pic>
      <p:sp>
        <p:nvSpPr>
          <p:cNvPr id="8" name="Text 5"/>
          <p:cNvSpPr/>
          <p:nvPr/>
        </p:nvSpPr>
        <p:spPr>
          <a:xfrm>
            <a:off x="1965960" y="2514600"/>
            <a:ext cx="3657600" cy="320040"/>
          </a:xfrm>
          <a:prstGeom prst="rect">
            <a:avLst/>
          </a:prstGeom>
          <a:noFill/>
          <a:ln/>
        </p:spPr>
        <p:txBody>
          <a:bodyPr wrap="square" rtlCol="0" anchor="ctr"/>
          <a:lstStyle/>
          <a:p>
            <a:pPr marL="0" indent="0">
              <a:buNone/>
            </a:pPr>
            <a:r>
              <a:rPr lang="en-US" sz="1300" b="1" kern="0" spc="200" dirty="0">
                <a:solidFill>
                  <a:srgbClr val="30AE4C"/>
                </a:solidFill>
                <a:latin typeface="Open Sans SemiBold" pitchFamily="34" charset="0"/>
                <a:ea typeface="Open Sans SemiBold" pitchFamily="34" charset="-122"/>
                <a:cs typeface="Open Sans SemiBold" pitchFamily="34" charset="-120"/>
              </a:rPr>
              <a:t>INDOOR</a:t>
            </a:r>
            <a:endParaRPr lang="en-US" sz="1300" dirty="0"/>
          </a:p>
        </p:txBody>
      </p:sp>
      <p:sp>
        <p:nvSpPr>
          <p:cNvPr id="9" name="Text 6"/>
          <p:cNvSpPr/>
          <p:nvPr/>
        </p:nvSpPr>
        <p:spPr>
          <a:xfrm>
            <a:off x="1965960" y="2788920"/>
            <a:ext cx="3749040" cy="457200"/>
          </a:xfrm>
          <a:prstGeom prst="rect">
            <a:avLst/>
          </a:prstGeom>
          <a:noFill/>
          <a:ln/>
        </p:spPr>
        <p:txBody>
          <a:bodyPr wrap="square" rtlCol="0" anchor="ctr"/>
          <a:lstStyle/>
          <a:p>
            <a:pPr marL="0" indent="0">
              <a:buNone/>
            </a:pPr>
            <a:r>
              <a:rPr lang="en-US" sz="1900" b="1" dirty="0">
                <a:solidFill>
                  <a:srgbClr val="2169AD"/>
                </a:solidFill>
                <a:latin typeface="Open Sans" pitchFamily="34" charset="0"/>
                <a:ea typeface="Open Sans" pitchFamily="34" charset="-122"/>
                <a:cs typeface="Open Sans" pitchFamily="34" charset="-120"/>
              </a:rPr>
              <a:t>Qualifies under V5.2</a:t>
            </a:r>
            <a:endParaRPr lang="en-US" sz="1900" dirty="0"/>
          </a:p>
        </p:txBody>
      </p:sp>
      <p:pic>
        <p:nvPicPr>
          <p:cNvPr id="10" name="Image 1" descr="icons_dlc/check_green.png"/>
          <p:cNvPicPr>
            <a:picLocks noChangeAspect="1"/>
          </p:cNvPicPr>
          <p:nvPr/>
        </p:nvPicPr>
        <p:blipFill>
          <a:blip r:embed="rId4"/>
          <a:stretch>
            <a:fillRect/>
          </a:stretch>
        </p:blipFill>
        <p:spPr>
          <a:xfrm>
            <a:off x="868680" y="3474720"/>
            <a:ext cx="310896" cy="310896"/>
          </a:xfrm>
          <a:prstGeom prst="rect">
            <a:avLst/>
          </a:prstGeom>
        </p:spPr>
      </p:pic>
      <p:sp>
        <p:nvSpPr>
          <p:cNvPr id="11" name="Text 7"/>
          <p:cNvSpPr/>
          <p:nvPr/>
        </p:nvSpPr>
        <p:spPr>
          <a:xfrm>
            <a:off x="1325880" y="3419856"/>
            <a:ext cx="4434840" cy="502920"/>
          </a:xfrm>
          <a:prstGeom prst="rect">
            <a:avLst/>
          </a:prstGeom>
          <a:noFill/>
          <a:ln/>
        </p:spPr>
        <p:txBody>
          <a:bodyPr wrap="square" rtlCol="0" anchor="ctr"/>
          <a:lstStyle/>
          <a:p>
            <a:pPr marL="0" indent="0">
              <a:buNone/>
            </a:pPr>
            <a:r>
              <a:rPr lang="en-US" sz="1300" dirty="0">
                <a:solidFill>
                  <a:srgbClr val="3F3F3F"/>
                </a:solidFill>
                <a:latin typeface="Open Sans" pitchFamily="34" charset="0"/>
                <a:ea typeface="Open Sans" pitchFamily="34" charset="-122"/>
                <a:cs typeface="Open Sans" pitchFamily="34" charset="-120"/>
              </a:rPr>
              <a:t>Thermostat integration and ANSI C137.9 reporting apply here.</a:t>
            </a:r>
            <a:endParaRPr lang="en-US" sz="1300" dirty="0"/>
          </a:p>
        </p:txBody>
      </p:sp>
      <p:pic>
        <p:nvPicPr>
          <p:cNvPr id="12" name="Image 2" descr="icons_dlc/check_green.png"/>
          <p:cNvPicPr>
            <a:picLocks noChangeAspect="1"/>
          </p:cNvPicPr>
          <p:nvPr/>
        </p:nvPicPr>
        <p:blipFill>
          <a:blip r:embed="rId4"/>
          <a:stretch>
            <a:fillRect/>
          </a:stretch>
        </p:blipFill>
        <p:spPr>
          <a:xfrm>
            <a:off x="868680" y="4133088"/>
            <a:ext cx="310896" cy="310896"/>
          </a:xfrm>
          <a:prstGeom prst="rect">
            <a:avLst/>
          </a:prstGeom>
        </p:spPr>
      </p:pic>
      <p:sp>
        <p:nvSpPr>
          <p:cNvPr id="13" name="Text 8"/>
          <p:cNvSpPr/>
          <p:nvPr/>
        </p:nvSpPr>
        <p:spPr>
          <a:xfrm>
            <a:off x="1325880" y="4078224"/>
            <a:ext cx="4434840" cy="502920"/>
          </a:xfrm>
          <a:prstGeom prst="rect">
            <a:avLst/>
          </a:prstGeom>
          <a:noFill/>
          <a:ln/>
        </p:spPr>
        <p:txBody>
          <a:bodyPr wrap="square" rtlCol="0" anchor="ctr"/>
          <a:lstStyle/>
          <a:p>
            <a:pPr marL="0" indent="0">
              <a:buNone/>
            </a:pPr>
            <a:r>
              <a:rPr lang="en-US" sz="1300" dirty="0">
                <a:solidFill>
                  <a:srgbClr val="3F3F3F"/>
                </a:solidFill>
                <a:latin typeface="Open Sans" pitchFamily="34" charset="0"/>
                <a:ea typeface="Open Sans" pitchFamily="34" charset="-122"/>
                <a:cs typeface="Open Sans" pitchFamily="34" charset="-120"/>
              </a:rPr>
              <a:t>Meet either focus area to qualify under V5.2.</a:t>
            </a:r>
            <a:endParaRPr lang="en-US" sz="1300" dirty="0"/>
          </a:p>
        </p:txBody>
      </p:sp>
      <p:pic>
        <p:nvPicPr>
          <p:cNvPr id="14" name="Image 3" descr="icons_dlc/check_green.png"/>
          <p:cNvPicPr>
            <a:picLocks noChangeAspect="1"/>
          </p:cNvPicPr>
          <p:nvPr/>
        </p:nvPicPr>
        <p:blipFill>
          <a:blip r:embed="rId4"/>
          <a:stretch>
            <a:fillRect/>
          </a:stretch>
        </p:blipFill>
        <p:spPr>
          <a:xfrm>
            <a:off x="868680" y="4791456"/>
            <a:ext cx="310896" cy="310896"/>
          </a:xfrm>
          <a:prstGeom prst="rect">
            <a:avLst/>
          </a:prstGeom>
        </p:spPr>
      </p:pic>
      <p:sp>
        <p:nvSpPr>
          <p:cNvPr id="15" name="Text 9"/>
          <p:cNvSpPr/>
          <p:nvPr/>
        </p:nvSpPr>
        <p:spPr>
          <a:xfrm>
            <a:off x="1325880" y="4736592"/>
            <a:ext cx="4434840" cy="502920"/>
          </a:xfrm>
          <a:prstGeom prst="rect">
            <a:avLst/>
          </a:prstGeom>
          <a:noFill/>
          <a:ln/>
        </p:spPr>
        <p:txBody>
          <a:bodyPr wrap="square" rtlCol="0" anchor="ctr"/>
          <a:lstStyle/>
          <a:p>
            <a:pPr marL="0" indent="0">
              <a:buNone/>
            </a:pPr>
            <a:r>
              <a:rPr lang="en-US" sz="1300" dirty="0">
                <a:solidFill>
                  <a:srgbClr val="3F3F3F"/>
                </a:solidFill>
                <a:latin typeface="Open Sans" pitchFamily="34" charset="0"/>
                <a:ea typeface="Open Sans" pitchFamily="34" charset="-122"/>
                <a:cs typeface="Open Sans" pitchFamily="34" charset="-120"/>
              </a:rPr>
              <a:t>This is where your V5.2 update effort is spent.</a:t>
            </a:r>
            <a:endParaRPr lang="en-US" sz="1300" dirty="0"/>
          </a:p>
        </p:txBody>
      </p:sp>
      <p:sp>
        <p:nvSpPr>
          <p:cNvPr id="16" name="Shape 10"/>
          <p:cNvSpPr/>
          <p:nvPr/>
        </p:nvSpPr>
        <p:spPr>
          <a:xfrm>
            <a:off x="6217920" y="2103120"/>
            <a:ext cx="5440680" cy="3383280"/>
          </a:xfrm>
          <a:prstGeom prst="roundRect">
            <a:avLst>
              <a:gd name="adj" fmla="val 3784"/>
            </a:avLst>
          </a:prstGeom>
          <a:solidFill>
            <a:srgbClr val="005A8B"/>
          </a:solidFill>
          <a:ln/>
          <a:effectLst>
            <a:outerShdw blurRad="152400" dist="50800" dir="5400000" algn="bl" rotWithShape="0">
              <a:srgbClr val="3A5A74">
                <a:alpha val="20000"/>
              </a:srgbClr>
            </a:outerShdw>
          </a:effectLst>
        </p:spPr>
        <p:txBody>
          <a:bodyPr/>
          <a:lstStyle/>
          <a:p>
            <a:endParaRPr lang="en-US"/>
          </a:p>
        </p:txBody>
      </p:sp>
      <p:sp>
        <p:nvSpPr>
          <p:cNvPr id="17" name="Shape 11"/>
          <p:cNvSpPr/>
          <p:nvPr/>
        </p:nvSpPr>
        <p:spPr>
          <a:xfrm>
            <a:off x="6537960" y="2468880"/>
            <a:ext cx="960120" cy="960120"/>
          </a:xfrm>
          <a:prstGeom prst="ellipse">
            <a:avLst/>
          </a:prstGeom>
          <a:solidFill>
            <a:srgbClr val="FFC20E"/>
          </a:solidFill>
          <a:ln/>
          <a:effectLst>
            <a:outerShdw blurRad="114300" dist="38100" dir="5400000" algn="bl" rotWithShape="0">
              <a:srgbClr val="6B7C8B">
                <a:alpha val="30000"/>
              </a:srgbClr>
            </a:outerShdw>
          </a:effectLst>
        </p:spPr>
        <p:txBody>
          <a:bodyPr/>
          <a:lstStyle/>
          <a:p>
            <a:endParaRPr lang="en-US"/>
          </a:p>
        </p:txBody>
      </p:sp>
      <p:pic>
        <p:nvPicPr>
          <p:cNvPr id="18" name="Image 4" descr="icons_dlc/sun_navy.png"/>
          <p:cNvPicPr>
            <a:picLocks noChangeAspect="1"/>
          </p:cNvPicPr>
          <p:nvPr/>
        </p:nvPicPr>
        <p:blipFill>
          <a:blip r:embed="rId5"/>
          <a:stretch>
            <a:fillRect/>
          </a:stretch>
        </p:blipFill>
        <p:spPr>
          <a:xfrm>
            <a:off x="6797192" y="2728112"/>
            <a:ext cx="441655" cy="441655"/>
          </a:xfrm>
          <a:prstGeom prst="rect">
            <a:avLst/>
          </a:prstGeom>
        </p:spPr>
      </p:pic>
      <p:sp>
        <p:nvSpPr>
          <p:cNvPr id="19" name="Text 12"/>
          <p:cNvSpPr/>
          <p:nvPr/>
        </p:nvSpPr>
        <p:spPr>
          <a:xfrm>
            <a:off x="7635240" y="2514600"/>
            <a:ext cx="3657600" cy="320040"/>
          </a:xfrm>
          <a:prstGeom prst="rect">
            <a:avLst/>
          </a:prstGeom>
          <a:noFill/>
          <a:ln/>
        </p:spPr>
        <p:txBody>
          <a:bodyPr wrap="square" rtlCol="0" anchor="ctr"/>
          <a:lstStyle/>
          <a:p>
            <a:pPr marL="0" indent="0">
              <a:buNone/>
            </a:pPr>
            <a:r>
              <a:rPr lang="en-US" sz="1300" b="1" kern="0" spc="200" dirty="0">
                <a:solidFill>
                  <a:srgbClr val="FFC20E"/>
                </a:solidFill>
                <a:latin typeface="Open Sans SemiBold" pitchFamily="34" charset="0"/>
                <a:ea typeface="Open Sans SemiBold" pitchFamily="34" charset="-122"/>
                <a:cs typeface="Open Sans SemiBold" pitchFamily="34" charset="-120"/>
              </a:rPr>
              <a:t>OUTDOOR</a:t>
            </a:r>
            <a:endParaRPr lang="en-US" sz="1300" dirty="0"/>
          </a:p>
        </p:txBody>
      </p:sp>
      <p:sp>
        <p:nvSpPr>
          <p:cNvPr id="20" name="Text 13"/>
          <p:cNvSpPr/>
          <p:nvPr/>
        </p:nvSpPr>
        <p:spPr>
          <a:xfrm>
            <a:off x="7635240" y="2788920"/>
            <a:ext cx="3749040" cy="457200"/>
          </a:xfrm>
          <a:prstGeom prst="rect">
            <a:avLst/>
          </a:prstGeom>
          <a:noFill/>
          <a:ln/>
        </p:spPr>
        <p:txBody>
          <a:bodyPr wrap="square" rtlCol="0" anchor="ctr"/>
          <a:lstStyle/>
          <a:p>
            <a:pPr marL="0" indent="0">
              <a:buNone/>
            </a:pPr>
            <a:r>
              <a:rPr lang="en-US" sz="1900" b="1" dirty="0">
                <a:solidFill>
                  <a:srgbClr val="FFFFFF"/>
                </a:solidFill>
                <a:latin typeface="Open Sans" pitchFamily="34" charset="0"/>
                <a:ea typeface="Open Sans" pitchFamily="34" charset="-122"/>
                <a:cs typeface="Open Sans" pitchFamily="34" charset="-120"/>
              </a:rPr>
              <a:t>Stays under V5.0</a:t>
            </a:r>
            <a:endParaRPr lang="en-US" sz="1900" dirty="0"/>
          </a:p>
        </p:txBody>
      </p:sp>
      <p:pic>
        <p:nvPicPr>
          <p:cNvPr id="21" name="Image 5" descr="icons_dlc/info_cyan.png"/>
          <p:cNvPicPr>
            <a:picLocks noChangeAspect="1"/>
          </p:cNvPicPr>
          <p:nvPr/>
        </p:nvPicPr>
        <p:blipFill>
          <a:blip r:embed="rId6"/>
          <a:stretch>
            <a:fillRect/>
          </a:stretch>
        </p:blipFill>
        <p:spPr>
          <a:xfrm>
            <a:off x="6537960" y="3474720"/>
            <a:ext cx="310896" cy="310896"/>
          </a:xfrm>
          <a:prstGeom prst="rect">
            <a:avLst/>
          </a:prstGeom>
        </p:spPr>
      </p:pic>
      <p:sp>
        <p:nvSpPr>
          <p:cNvPr id="22" name="Text 14"/>
          <p:cNvSpPr/>
          <p:nvPr/>
        </p:nvSpPr>
        <p:spPr>
          <a:xfrm>
            <a:off x="6995160" y="3383280"/>
            <a:ext cx="4434840" cy="594360"/>
          </a:xfrm>
          <a:prstGeom prst="rect">
            <a:avLst/>
          </a:prstGeom>
          <a:noFill/>
          <a:ln/>
        </p:spPr>
        <p:txBody>
          <a:bodyPr wrap="square" rtlCol="0" anchor="ctr"/>
          <a:lstStyle/>
          <a:p>
            <a:pPr marL="0" indent="0">
              <a:buNone/>
            </a:pPr>
            <a:r>
              <a:rPr lang="en-US" sz="1250" dirty="0">
                <a:solidFill>
                  <a:srgbClr val="CFE3F2"/>
                </a:solidFill>
                <a:latin typeface="Open Sans" pitchFamily="34" charset="0"/>
                <a:ea typeface="Open Sans" pitchFamily="34" charset="-122"/>
                <a:cs typeface="Open Sans" pitchFamily="34" charset="-120"/>
              </a:rPr>
              <a:t>No V5.2 updates are required</a:t>
            </a:r>
            <a:endParaRPr lang="en-US" sz="1250" dirty="0"/>
          </a:p>
        </p:txBody>
      </p:sp>
      <p:pic>
        <p:nvPicPr>
          <p:cNvPr id="23" name="Image 6" descr="icons_dlc/info_cyan.png"/>
          <p:cNvPicPr>
            <a:picLocks noChangeAspect="1"/>
          </p:cNvPicPr>
          <p:nvPr/>
        </p:nvPicPr>
        <p:blipFill>
          <a:blip r:embed="rId6"/>
          <a:stretch>
            <a:fillRect/>
          </a:stretch>
        </p:blipFill>
        <p:spPr>
          <a:xfrm>
            <a:off x="6537960" y="4133088"/>
            <a:ext cx="310896" cy="310896"/>
          </a:xfrm>
          <a:prstGeom prst="rect">
            <a:avLst/>
          </a:prstGeom>
        </p:spPr>
      </p:pic>
      <p:sp>
        <p:nvSpPr>
          <p:cNvPr id="24" name="Text 15"/>
          <p:cNvSpPr/>
          <p:nvPr/>
        </p:nvSpPr>
        <p:spPr>
          <a:xfrm>
            <a:off x="6995160" y="4041648"/>
            <a:ext cx="4434840" cy="594360"/>
          </a:xfrm>
          <a:prstGeom prst="rect">
            <a:avLst/>
          </a:prstGeom>
          <a:noFill/>
          <a:ln/>
        </p:spPr>
        <p:txBody>
          <a:bodyPr wrap="square" rtlCol="0" anchor="ctr"/>
          <a:lstStyle/>
          <a:p>
            <a:pPr marL="0" indent="0">
              <a:buNone/>
            </a:pPr>
            <a:r>
              <a:rPr lang="en-US" sz="1250" dirty="0">
                <a:solidFill>
                  <a:srgbClr val="CFE3F2"/>
                </a:solidFill>
                <a:latin typeface="Open Sans" pitchFamily="34" charset="0"/>
                <a:ea typeface="Open Sans" pitchFamily="34" charset="-122"/>
                <a:cs typeface="Open Sans" pitchFamily="34" charset="-120"/>
              </a:rPr>
              <a:t>Add Outdoor listing to a V5.2 Indoor system? That Outdoor listing qualifies under V5.0.</a:t>
            </a:r>
            <a:endParaRPr lang="en-US" sz="1250" dirty="0"/>
          </a:p>
        </p:txBody>
      </p:sp>
      <p:pic>
        <p:nvPicPr>
          <p:cNvPr id="25" name="Image 7" descr="icons_dlc/info_cyan.png"/>
          <p:cNvPicPr>
            <a:picLocks noChangeAspect="1"/>
          </p:cNvPicPr>
          <p:nvPr/>
        </p:nvPicPr>
        <p:blipFill>
          <a:blip r:embed="rId6"/>
          <a:stretch>
            <a:fillRect/>
          </a:stretch>
        </p:blipFill>
        <p:spPr>
          <a:xfrm>
            <a:off x="6537960" y="4791456"/>
            <a:ext cx="310896" cy="310896"/>
          </a:xfrm>
          <a:prstGeom prst="rect">
            <a:avLst/>
          </a:prstGeom>
        </p:spPr>
      </p:pic>
      <p:sp>
        <p:nvSpPr>
          <p:cNvPr id="26" name="Text 16"/>
          <p:cNvSpPr/>
          <p:nvPr/>
        </p:nvSpPr>
        <p:spPr>
          <a:xfrm>
            <a:off x="6995160" y="4700016"/>
            <a:ext cx="4434840" cy="594360"/>
          </a:xfrm>
          <a:prstGeom prst="rect">
            <a:avLst/>
          </a:prstGeom>
          <a:noFill/>
          <a:ln/>
        </p:spPr>
        <p:txBody>
          <a:bodyPr wrap="square" rtlCol="0" anchor="ctr"/>
          <a:lstStyle/>
          <a:p>
            <a:pPr marL="0" indent="0">
              <a:buNone/>
            </a:pPr>
            <a:r>
              <a:rPr lang="en-US" sz="1250" dirty="0">
                <a:solidFill>
                  <a:srgbClr val="CFE3F2"/>
                </a:solidFill>
                <a:latin typeface="Open Sans" pitchFamily="34" charset="0"/>
                <a:ea typeface="Open Sans" pitchFamily="34" charset="-122"/>
                <a:cs typeface="Open Sans" pitchFamily="34" charset="-120"/>
              </a:rPr>
              <a:t>One system’s Indoor and Outdoor listings may reference different versions.</a:t>
            </a:r>
            <a:endParaRPr lang="en-US" sz="1250" dirty="0"/>
          </a:p>
        </p:txBody>
      </p:sp>
      <p:pic>
        <p:nvPicPr>
          <p:cNvPr id="27" name="Image 8" descr="brand/dlc_wave.png"/>
          <p:cNvPicPr>
            <a:picLocks noChangeAspect="1"/>
          </p:cNvPicPr>
          <p:nvPr/>
        </p:nvPicPr>
        <p:blipFill>
          <a:blip r:embed="rId7"/>
          <a:stretch>
            <a:fillRect/>
          </a:stretch>
        </p:blipFill>
        <p:spPr>
          <a:xfrm>
            <a:off x="0" y="6245352"/>
            <a:ext cx="12191695" cy="640080"/>
          </a:xfrm>
          <a:prstGeom prst="rect">
            <a:avLst/>
          </a:prstGeom>
        </p:spPr>
      </p:pic>
      <p:pic>
        <p:nvPicPr>
          <p:cNvPr id="28" name="Image 9" descr="brand/dlc_mark_navy.png"/>
          <p:cNvPicPr>
            <a:picLocks noChangeAspect="1"/>
          </p:cNvPicPr>
          <p:nvPr/>
        </p:nvPicPr>
        <p:blipFill>
          <a:blip r:embed="rId8"/>
          <a:stretch>
            <a:fillRect/>
          </a:stretch>
        </p:blipFill>
        <p:spPr>
          <a:xfrm>
            <a:off x="11430000" y="6400800"/>
            <a:ext cx="457200" cy="183794"/>
          </a:xfrm>
          <a:prstGeom prst="rect">
            <a:avLst/>
          </a:prstGeom>
        </p:spPr>
      </p:pic>
      <p:sp>
        <p:nvSpPr>
          <p:cNvPr id="29" name="Text 17"/>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8</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6">
    <p:bg>
      <p:bgPr>
        <a:solidFill>
          <a:srgbClr val="4FC6E0"/>
        </a:solidFill>
        <a:effectLst/>
      </p:bgPr>
    </p:bg>
    <p:spTree>
      <p:nvGrpSpPr>
        <p:cNvPr id="1" name=""/>
        <p:cNvGrpSpPr/>
        <p:nvPr/>
      </p:nvGrpSpPr>
      <p:grpSpPr>
        <a:xfrm>
          <a:off x="0" y="0"/>
          <a:ext cx="0" cy="0"/>
          <a:chOff x="0" y="0"/>
          <a:chExt cx="0" cy="0"/>
        </a:xfrm>
      </p:grpSpPr>
      <p:sp>
        <p:nvSpPr>
          <p:cNvPr id="5" name="Text 3"/>
          <p:cNvSpPr/>
          <p:nvPr/>
        </p:nvSpPr>
        <p:spPr>
          <a:xfrm>
            <a:off x="685800" y="640080"/>
            <a:ext cx="9144000" cy="320040"/>
          </a:xfrm>
          <a:prstGeom prst="rect">
            <a:avLst/>
          </a:prstGeom>
          <a:noFill/>
          <a:ln/>
        </p:spPr>
        <p:txBody>
          <a:bodyPr wrap="square" rtlCol="0" anchor="ctr"/>
          <a:lstStyle/>
          <a:p>
            <a:pPr marL="0" indent="0">
              <a:buNone/>
            </a:pPr>
            <a:r>
              <a:rPr lang="en-US" sz="1200" b="1" kern="0" spc="200" dirty="0">
                <a:latin typeface="Open Sans SemiBold" pitchFamily="34" charset="0"/>
                <a:ea typeface="Open Sans SemiBold" pitchFamily="34" charset="-122"/>
                <a:cs typeface="Open Sans SemiBold" pitchFamily="34" charset="-120"/>
              </a:rPr>
              <a:t>QUALIFYING UNDER V5.2</a:t>
            </a:r>
            <a:endParaRPr lang="en-US" sz="1200" dirty="0"/>
          </a:p>
        </p:txBody>
      </p:sp>
      <p:sp>
        <p:nvSpPr>
          <p:cNvPr id="6" name="Text 4"/>
          <p:cNvSpPr/>
          <p:nvPr/>
        </p:nvSpPr>
        <p:spPr>
          <a:xfrm>
            <a:off x="548640" y="992124"/>
            <a:ext cx="10515600" cy="640080"/>
          </a:xfrm>
          <a:prstGeom prst="rect">
            <a:avLst/>
          </a:prstGeom>
          <a:noFill/>
          <a:ln/>
        </p:spPr>
        <p:txBody>
          <a:bodyPr wrap="square" rtlCol="0" anchor="ctr"/>
          <a:lstStyle/>
          <a:p>
            <a:pPr marL="0" indent="0">
              <a:buNone/>
            </a:pPr>
            <a:r>
              <a:rPr lang="en-US" sz="3100" b="1" dirty="0">
                <a:solidFill>
                  <a:srgbClr val="2169AD"/>
                </a:solidFill>
                <a:latin typeface="Open Sans" pitchFamily="34" charset="0"/>
                <a:ea typeface="Open Sans" pitchFamily="34" charset="-122"/>
                <a:cs typeface="Open Sans" pitchFamily="34" charset="-120"/>
              </a:rPr>
              <a:t>Two Paths to Qualification</a:t>
            </a:r>
          </a:p>
        </p:txBody>
      </p:sp>
      <p:sp>
        <p:nvSpPr>
          <p:cNvPr id="7" name="Text 5"/>
          <p:cNvSpPr/>
          <p:nvPr/>
        </p:nvSpPr>
        <p:spPr>
          <a:xfrm>
            <a:off x="685800" y="1664208"/>
            <a:ext cx="10058400" cy="457200"/>
          </a:xfrm>
          <a:prstGeom prst="rect">
            <a:avLst/>
          </a:prstGeom>
          <a:noFill/>
          <a:ln/>
        </p:spPr>
        <p:txBody>
          <a:bodyPr wrap="square" rtlCol="0" anchor="ctr"/>
          <a:lstStyle/>
          <a:p>
            <a:pPr marL="0" indent="0">
              <a:buNone/>
            </a:pPr>
            <a:r>
              <a:rPr lang="en-US" sz="1500" dirty="0">
                <a:latin typeface="Open Sans" pitchFamily="34" charset="0"/>
                <a:ea typeface="Open Sans" pitchFamily="34" charset="-122"/>
                <a:cs typeface="Open Sans" pitchFamily="34" charset="-120"/>
              </a:rPr>
              <a:t>A system qualifies under V5.2 by meeting the requirements for either focus area.</a:t>
            </a:r>
            <a:endParaRPr lang="en-US" sz="1500" dirty="0"/>
          </a:p>
        </p:txBody>
      </p:sp>
      <p:sp>
        <p:nvSpPr>
          <p:cNvPr id="8" name="Shape 6"/>
          <p:cNvSpPr/>
          <p:nvPr/>
        </p:nvSpPr>
        <p:spPr>
          <a:xfrm>
            <a:off x="685800" y="2468880"/>
            <a:ext cx="4892040" cy="3154680"/>
          </a:xfrm>
          <a:prstGeom prst="roundRect">
            <a:avLst>
              <a:gd name="adj" fmla="val 4058"/>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9" name="Shape 7"/>
          <p:cNvSpPr/>
          <p:nvPr/>
        </p:nvSpPr>
        <p:spPr>
          <a:xfrm>
            <a:off x="1051560" y="2834640"/>
            <a:ext cx="1051560" cy="105156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10" name="Image 0" descr="icons_dlc/thermostat_white.png"/>
          <p:cNvPicPr>
            <a:picLocks noChangeAspect="1"/>
          </p:cNvPicPr>
          <p:nvPr/>
        </p:nvPicPr>
        <p:blipFill>
          <a:blip r:embed="rId3"/>
          <a:stretch>
            <a:fillRect/>
          </a:stretch>
        </p:blipFill>
        <p:spPr>
          <a:xfrm>
            <a:off x="1335481" y="3118561"/>
            <a:ext cx="483718" cy="483718"/>
          </a:xfrm>
          <a:prstGeom prst="rect">
            <a:avLst/>
          </a:prstGeom>
        </p:spPr>
      </p:pic>
      <p:sp>
        <p:nvSpPr>
          <p:cNvPr id="11" name="Text 8"/>
          <p:cNvSpPr/>
          <p:nvPr/>
        </p:nvSpPr>
        <p:spPr>
          <a:xfrm>
            <a:off x="2286000" y="2880360"/>
            <a:ext cx="3017520" cy="320040"/>
          </a:xfrm>
          <a:prstGeom prst="rect">
            <a:avLst/>
          </a:prstGeom>
          <a:noFill/>
          <a:ln/>
        </p:spPr>
        <p:txBody>
          <a:bodyPr wrap="square" rtlCol="0" anchor="ctr"/>
          <a:lstStyle/>
          <a:p>
            <a:pPr marL="0" indent="0">
              <a:buNone/>
            </a:pPr>
            <a:r>
              <a:rPr lang="en-US" sz="1200" b="1" kern="0" spc="200" dirty="0">
                <a:solidFill>
                  <a:srgbClr val="4FC6E0"/>
                </a:solidFill>
                <a:latin typeface="Open Sans SemiBold" pitchFamily="34" charset="0"/>
                <a:ea typeface="Open Sans SemiBold" pitchFamily="34" charset="-122"/>
                <a:cs typeface="Open Sans SemiBold" pitchFamily="34" charset="-120"/>
              </a:rPr>
              <a:t>PATH A</a:t>
            </a:r>
            <a:endParaRPr lang="en-US" sz="1200" dirty="0"/>
          </a:p>
        </p:txBody>
      </p:sp>
      <p:sp>
        <p:nvSpPr>
          <p:cNvPr id="12" name="Text 9"/>
          <p:cNvSpPr/>
          <p:nvPr/>
        </p:nvSpPr>
        <p:spPr>
          <a:xfrm>
            <a:off x="2286000" y="3154680"/>
            <a:ext cx="3200400" cy="685800"/>
          </a:xfrm>
          <a:prstGeom prst="rect">
            <a:avLst/>
          </a:prstGeom>
          <a:noFill/>
          <a:ln/>
        </p:spPr>
        <p:txBody>
          <a:bodyPr wrap="square" rtlCol="0" anchor="ctr"/>
          <a:lstStyle/>
          <a:p>
            <a:pPr marL="0" indent="0">
              <a:buNone/>
            </a:pPr>
            <a:r>
              <a:rPr lang="en-US" sz="2000" b="1" dirty="0">
                <a:solidFill>
                  <a:srgbClr val="FFFFFF"/>
                </a:solidFill>
                <a:latin typeface="Open Sans" pitchFamily="34" charset="0"/>
                <a:ea typeface="Open Sans" pitchFamily="34" charset="-122"/>
                <a:cs typeface="Open Sans" pitchFamily="34" charset="-120"/>
              </a:rPr>
              <a:t>Thermostat Integration</a:t>
            </a:r>
            <a:endParaRPr lang="en-US" sz="2000" dirty="0"/>
          </a:p>
        </p:txBody>
      </p:sp>
      <p:sp>
        <p:nvSpPr>
          <p:cNvPr id="13" name="Text 10"/>
          <p:cNvSpPr/>
          <p:nvPr/>
        </p:nvSpPr>
        <p:spPr>
          <a:xfrm>
            <a:off x="1051560" y="4114800"/>
            <a:ext cx="4297680" cy="1234440"/>
          </a:xfrm>
          <a:prstGeom prst="rect">
            <a:avLst/>
          </a:prstGeom>
          <a:noFill/>
          <a:ln/>
        </p:spPr>
        <p:txBody>
          <a:bodyPr wrap="square" rtlCol="0" anchor="ctr"/>
          <a:lstStyle/>
          <a:p>
            <a:pPr marL="0" indent="0">
              <a:lnSpc>
                <a:spcPct val="105000"/>
              </a:lnSpc>
              <a:buNone/>
            </a:pPr>
            <a:endParaRPr lang="en-US" sz="1300" dirty="0"/>
          </a:p>
        </p:txBody>
      </p:sp>
      <p:sp>
        <p:nvSpPr>
          <p:cNvPr id="14" name="Shape 11"/>
          <p:cNvSpPr/>
          <p:nvPr/>
        </p:nvSpPr>
        <p:spPr>
          <a:xfrm>
            <a:off x="5806440" y="3703320"/>
            <a:ext cx="685800" cy="685800"/>
          </a:xfrm>
          <a:prstGeom prst="ellipse">
            <a:avLst/>
          </a:prstGeom>
          <a:solidFill>
            <a:srgbClr val="FFC20E"/>
          </a:solidFill>
          <a:ln/>
          <a:effectLst>
            <a:outerShdw blurRad="114300" dist="38100" dir="5400000" algn="bl" rotWithShape="0">
              <a:srgbClr val="6B7C8B">
                <a:alpha val="30000"/>
              </a:srgbClr>
            </a:outerShdw>
          </a:effectLst>
        </p:spPr>
        <p:txBody>
          <a:bodyPr/>
          <a:lstStyle/>
          <a:p>
            <a:endParaRPr lang="en-US"/>
          </a:p>
        </p:txBody>
      </p:sp>
      <p:sp>
        <p:nvSpPr>
          <p:cNvPr id="15" name="Text 12"/>
          <p:cNvSpPr/>
          <p:nvPr/>
        </p:nvSpPr>
        <p:spPr>
          <a:xfrm>
            <a:off x="5806440" y="3703320"/>
            <a:ext cx="685800" cy="685800"/>
          </a:xfrm>
          <a:prstGeom prst="rect">
            <a:avLst/>
          </a:prstGeom>
          <a:noFill/>
          <a:ln/>
        </p:spPr>
        <p:txBody>
          <a:bodyPr wrap="square" rtlCol="0" anchor="ctr"/>
          <a:lstStyle/>
          <a:p>
            <a:pPr marL="0" indent="0" algn="ctr">
              <a:buNone/>
            </a:pPr>
            <a:r>
              <a:rPr lang="en-US" sz="1500" b="1" dirty="0">
                <a:solidFill>
                  <a:srgbClr val="091823"/>
                </a:solidFill>
                <a:latin typeface="Open Sans" pitchFamily="34" charset="0"/>
                <a:ea typeface="Open Sans" pitchFamily="34" charset="-122"/>
                <a:cs typeface="Open Sans" pitchFamily="34" charset="-120"/>
              </a:rPr>
              <a:t>OR</a:t>
            </a:r>
            <a:endParaRPr lang="en-US" sz="1500" dirty="0"/>
          </a:p>
        </p:txBody>
      </p:sp>
      <p:sp>
        <p:nvSpPr>
          <p:cNvPr id="16" name="Shape 13"/>
          <p:cNvSpPr/>
          <p:nvPr/>
        </p:nvSpPr>
        <p:spPr>
          <a:xfrm>
            <a:off x="6766560" y="2468880"/>
            <a:ext cx="4892040" cy="3154680"/>
          </a:xfrm>
          <a:prstGeom prst="roundRect">
            <a:avLst>
              <a:gd name="adj" fmla="val 4058"/>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17" name="Shape 14"/>
          <p:cNvSpPr/>
          <p:nvPr/>
        </p:nvSpPr>
        <p:spPr>
          <a:xfrm>
            <a:off x="7132320" y="2834640"/>
            <a:ext cx="1051560" cy="1051560"/>
          </a:xfrm>
          <a:prstGeom prst="ellipse">
            <a:avLst/>
          </a:prstGeom>
          <a:solidFill>
            <a:srgbClr val="FFC20E"/>
          </a:solidFill>
          <a:ln/>
          <a:effectLst>
            <a:outerShdw blurRad="114300" dist="38100" dir="5400000" algn="bl" rotWithShape="0">
              <a:srgbClr val="6B7C8B">
                <a:alpha val="30000"/>
              </a:srgbClr>
            </a:outerShdw>
          </a:effectLst>
        </p:spPr>
        <p:txBody>
          <a:bodyPr/>
          <a:lstStyle/>
          <a:p>
            <a:endParaRPr lang="en-US"/>
          </a:p>
        </p:txBody>
      </p:sp>
      <p:pic>
        <p:nvPicPr>
          <p:cNvPr id="18" name="Image 1" descr="icons_dlc/report_navy.png"/>
          <p:cNvPicPr>
            <a:picLocks noChangeAspect="1"/>
          </p:cNvPicPr>
          <p:nvPr/>
        </p:nvPicPr>
        <p:blipFill>
          <a:blip r:embed="rId4"/>
          <a:stretch>
            <a:fillRect/>
          </a:stretch>
        </p:blipFill>
        <p:spPr>
          <a:xfrm>
            <a:off x="7416241" y="3118561"/>
            <a:ext cx="483718" cy="483718"/>
          </a:xfrm>
          <a:prstGeom prst="rect">
            <a:avLst/>
          </a:prstGeom>
        </p:spPr>
      </p:pic>
      <p:sp>
        <p:nvSpPr>
          <p:cNvPr id="19" name="Text 15"/>
          <p:cNvSpPr/>
          <p:nvPr/>
        </p:nvSpPr>
        <p:spPr>
          <a:xfrm>
            <a:off x="8366760" y="2880360"/>
            <a:ext cx="3017520" cy="320040"/>
          </a:xfrm>
          <a:prstGeom prst="rect">
            <a:avLst/>
          </a:prstGeom>
          <a:noFill/>
          <a:ln/>
        </p:spPr>
        <p:txBody>
          <a:bodyPr wrap="square" rtlCol="0" anchor="ctr"/>
          <a:lstStyle/>
          <a:p>
            <a:pPr marL="0" indent="0">
              <a:buNone/>
            </a:pPr>
            <a:r>
              <a:rPr lang="en-US" sz="1200" b="1" kern="0" spc="200" dirty="0">
                <a:solidFill>
                  <a:srgbClr val="FFC20E"/>
                </a:solidFill>
                <a:latin typeface="Open Sans SemiBold" pitchFamily="34" charset="0"/>
                <a:ea typeface="Open Sans SemiBold" pitchFamily="34" charset="-122"/>
                <a:cs typeface="Open Sans SemiBold" pitchFamily="34" charset="-120"/>
              </a:rPr>
              <a:t>PATH B</a:t>
            </a:r>
            <a:endParaRPr lang="en-US" sz="1200" dirty="0"/>
          </a:p>
        </p:txBody>
      </p:sp>
      <p:sp>
        <p:nvSpPr>
          <p:cNvPr id="20" name="Text 16"/>
          <p:cNvSpPr/>
          <p:nvPr/>
        </p:nvSpPr>
        <p:spPr>
          <a:xfrm>
            <a:off x="8366760" y="3154680"/>
            <a:ext cx="3108960" cy="685800"/>
          </a:xfrm>
          <a:prstGeom prst="rect">
            <a:avLst/>
          </a:prstGeom>
          <a:noFill/>
          <a:ln/>
        </p:spPr>
        <p:txBody>
          <a:bodyPr wrap="square" rtlCol="0" anchor="ctr"/>
          <a:lstStyle/>
          <a:p>
            <a:pPr marL="0" indent="0">
              <a:buNone/>
            </a:pPr>
            <a:r>
              <a:rPr lang="en-US" sz="2000" b="1" dirty="0">
                <a:solidFill>
                  <a:srgbClr val="FFFFFF"/>
                </a:solidFill>
                <a:latin typeface="Open Sans" pitchFamily="34" charset="0"/>
                <a:ea typeface="Open Sans" pitchFamily="34" charset="-122"/>
                <a:cs typeface="Open Sans" pitchFamily="34" charset="-120"/>
              </a:rPr>
              <a:t>ANSI C137.9 Reporting</a:t>
            </a:r>
            <a:endParaRPr lang="en-US" sz="2000" dirty="0"/>
          </a:p>
        </p:txBody>
      </p:sp>
      <p:sp>
        <p:nvSpPr>
          <p:cNvPr id="21" name="Text 17"/>
          <p:cNvSpPr/>
          <p:nvPr/>
        </p:nvSpPr>
        <p:spPr>
          <a:xfrm>
            <a:off x="7132320" y="4114800"/>
            <a:ext cx="4297680" cy="1234440"/>
          </a:xfrm>
          <a:prstGeom prst="rect">
            <a:avLst/>
          </a:prstGeom>
          <a:noFill/>
          <a:ln/>
        </p:spPr>
        <p:txBody>
          <a:bodyPr wrap="square" rtlCol="0" anchor="ctr"/>
          <a:lstStyle/>
          <a:p>
            <a:pPr marL="0" indent="0">
              <a:lnSpc>
                <a:spcPct val="105000"/>
              </a:lnSpc>
              <a:buNone/>
            </a:pPr>
            <a:endParaRPr lang="en-US" sz="1300" dirty="0"/>
          </a:p>
        </p:txBody>
      </p:sp>
      <p:pic>
        <p:nvPicPr>
          <p:cNvPr id="22" name="Image 2" descr="brand/dlc_mark_white.png"/>
          <p:cNvPicPr>
            <a:picLocks noChangeAspect="1"/>
          </p:cNvPicPr>
          <p:nvPr/>
        </p:nvPicPr>
        <p:blipFill>
          <a:blip r:embed="rId5"/>
          <a:stretch>
            <a:fillRect/>
          </a:stretch>
        </p:blipFill>
        <p:spPr>
          <a:xfrm>
            <a:off x="11430000" y="6419088"/>
            <a:ext cx="457200" cy="183794"/>
          </a:xfrm>
          <a:prstGeom prst="rect">
            <a:avLst/>
          </a:prstGeom>
        </p:spPr>
      </p:pic>
      <p:sp>
        <p:nvSpPr>
          <p:cNvPr id="23" name="Text 18"/>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6E8CA6"/>
                </a:solidFill>
                <a:latin typeface="Open Sans" pitchFamily="34" charset="0"/>
                <a:ea typeface="Open Sans" pitchFamily="34" charset="-122"/>
                <a:cs typeface="Open Sans" pitchFamily="34" charset="-120"/>
              </a:rPr>
              <a:t>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PREPARATION</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Before You Apply: Prepare Your Materials</a:t>
            </a:r>
            <a:endParaRPr lang="en-US" sz="3100" dirty="0"/>
          </a:p>
        </p:txBody>
      </p:sp>
      <p:sp>
        <p:nvSpPr>
          <p:cNvPr id="4" name="Text 2"/>
          <p:cNvSpPr/>
          <p:nvPr/>
        </p:nvSpPr>
        <p:spPr>
          <a:xfrm>
            <a:off x="548640" y="1371600"/>
            <a:ext cx="10607040" cy="457200"/>
          </a:xfrm>
          <a:prstGeom prst="rect">
            <a:avLst/>
          </a:prstGeom>
          <a:noFill/>
          <a:ln/>
        </p:spPr>
        <p:txBody>
          <a:bodyPr wrap="square" rtlCol="0" anchor="ctr"/>
          <a:lstStyle/>
          <a:p>
            <a:pPr marL="0" indent="0">
              <a:buNone/>
            </a:pPr>
            <a:r>
              <a:rPr lang="en-US" sz="1400" dirty="0">
                <a:solidFill>
                  <a:srgbClr val="5A6B78"/>
                </a:solidFill>
                <a:latin typeface="Open Sans" pitchFamily="34" charset="0"/>
                <a:ea typeface="Open Sans" pitchFamily="34" charset="-122"/>
                <a:cs typeface="Open Sans" pitchFamily="34" charset="-120"/>
              </a:rPr>
              <a:t>Gather these before you open the form. Good preparation is the single biggest driver of a fast, clean review.</a:t>
            </a:r>
            <a:endParaRPr lang="en-US" sz="1400" dirty="0"/>
          </a:p>
        </p:txBody>
      </p:sp>
      <p:sp>
        <p:nvSpPr>
          <p:cNvPr id="5" name="Shape 3"/>
          <p:cNvSpPr/>
          <p:nvPr/>
        </p:nvSpPr>
        <p:spPr>
          <a:xfrm>
            <a:off x="548640" y="1914297"/>
            <a:ext cx="5394960" cy="1645920"/>
          </a:xfrm>
          <a:prstGeom prst="roundRect">
            <a:avLst>
              <a:gd name="adj" fmla="val 6667"/>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6" name="Shape 4"/>
          <p:cNvSpPr/>
          <p:nvPr/>
        </p:nvSpPr>
        <p:spPr>
          <a:xfrm>
            <a:off x="868680" y="2350008"/>
            <a:ext cx="868680" cy="86868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7" name="Image 0" descr="icons_dlc/book_white.png"/>
          <p:cNvPicPr>
            <a:picLocks noChangeAspect="1"/>
          </p:cNvPicPr>
          <p:nvPr/>
        </p:nvPicPr>
        <p:blipFill>
          <a:blip r:embed="rId3"/>
          <a:stretch>
            <a:fillRect/>
          </a:stretch>
        </p:blipFill>
        <p:spPr>
          <a:xfrm>
            <a:off x="1103224" y="2584552"/>
            <a:ext cx="399593" cy="399593"/>
          </a:xfrm>
          <a:prstGeom prst="rect">
            <a:avLst/>
          </a:prstGeom>
        </p:spPr>
      </p:pic>
      <p:sp>
        <p:nvSpPr>
          <p:cNvPr id="8" name="Text 5"/>
          <p:cNvSpPr/>
          <p:nvPr/>
        </p:nvSpPr>
        <p:spPr>
          <a:xfrm>
            <a:off x="1988820" y="2555748"/>
            <a:ext cx="3794760" cy="457200"/>
          </a:xfrm>
          <a:prstGeom prst="rect">
            <a:avLst/>
          </a:prstGeom>
          <a:noFill/>
          <a:ln/>
        </p:spPr>
        <p:txBody>
          <a:bodyPr wrap="square" rtlCol="0" anchor="ctr"/>
          <a:lstStyle/>
          <a:p>
            <a:pPr marL="0" indent="0">
              <a:buNone/>
            </a:pPr>
            <a:r>
              <a:rPr lang="en-US" sz="1600" b="1" dirty="0">
                <a:solidFill>
                  <a:srgbClr val="2169AD"/>
                </a:solidFill>
                <a:latin typeface="Open Sans" pitchFamily="34" charset="0"/>
                <a:ea typeface="Open Sans" pitchFamily="34" charset="-122"/>
                <a:cs typeface="Open Sans" pitchFamily="34" charset="-120"/>
              </a:rPr>
              <a:t>Read the Submission Guide</a:t>
            </a:r>
            <a:endParaRPr lang="en-US" sz="1600" dirty="0"/>
          </a:p>
        </p:txBody>
      </p:sp>
      <p:sp>
        <p:nvSpPr>
          <p:cNvPr id="9" name="Text 6"/>
          <p:cNvSpPr/>
          <p:nvPr/>
        </p:nvSpPr>
        <p:spPr>
          <a:xfrm>
            <a:off x="1965960" y="2697480"/>
            <a:ext cx="3840480" cy="777240"/>
          </a:xfrm>
          <a:prstGeom prst="rect">
            <a:avLst/>
          </a:prstGeom>
          <a:noFill/>
          <a:ln/>
        </p:spPr>
        <p:txBody>
          <a:bodyPr wrap="square" rtlCol="0" anchor="ctr"/>
          <a:lstStyle/>
          <a:p>
            <a:pPr marL="0" indent="0">
              <a:buNone/>
            </a:pPr>
            <a:endParaRPr lang="en-US" sz="1250" dirty="0"/>
          </a:p>
        </p:txBody>
      </p:sp>
      <p:sp>
        <p:nvSpPr>
          <p:cNvPr id="10" name="Shape 7"/>
          <p:cNvSpPr/>
          <p:nvPr/>
        </p:nvSpPr>
        <p:spPr>
          <a:xfrm>
            <a:off x="6172200" y="1965960"/>
            <a:ext cx="5394960" cy="1645920"/>
          </a:xfrm>
          <a:prstGeom prst="roundRect">
            <a:avLst>
              <a:gd name="adj" fmla="val 6667"/>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1" name="Shape 8"/>
          <p:cNvSpPr/>
          <p:nvPr/>
        </p:nvSpPr>
        <p:spPr>
          <a:xfrm>
            <a:off x="6492240" y="2350008"/>
            <a:ext cx="868680" cy="868680"/>
          </a:xfrm>
          <a:prstGeom prst="ellipse">
            <a:avLst/>
          </a:prstGeom>
          <a:solidFill>
            <a:srgbClr val="30AE4C"/>
          </a:solidFill>
          <a:ln/>
          <a:effectLst>
            <a:outerShdw blurRad="114300" dist="38100" dir="5400000" algn="bl" rotWithShape="0">
              <a:srgbClr val="6B7C8B">
                <a:alpha val="30000"/>
              </a:srgbClr>
            </a:outerShdw>
          </a:effectLst>
        </p:spPr>
        <p:txBody>
          <a:bodyPr/>
          <a:lstStyle/>
          <a:p>
            <a:endParaRPr lang="en-US"/>
          </a:p>
        </p:txBody>
      </p:sp>
      <p:pic>
        <p:nvPicPr>
          <p:cNvPr id="12" name="Image 1" descr="icons_dlc/shield_white.png"/>
          <p:cNvPicPr>
            <a:picLocks noChangeAspect="1"/>
          </p:cNvPicPr>
          <p:nvPr/>
        </p:nvPicPr>
        <p:blipFill>
          <a:blip r:embed="rId4"/>
          <a:stretch>
            <a:fillRect/>
          </a:stretch>
        </p:blipFill>
        <p:spPr>
          <a:xfrm>
            <a:off x="6726784" y="2584552"/>
            <a:ext cx="399593" cy="399593"/>
          </a:xfrm>
          <a:prstGeom prst="rect">
            <a:avLst/>
          </a:prstGeom>
        </p:spPr>
      </p:pic>
      <p:sp>
        <p:nvSpPr>
          <p:cNvPr id="13" name="Text 9"/>
          <p:cNvSpPr/>
          <p:nvPr/>
        </p:nvSpPr>
        <p:spPr>
          <a:xfrm>
            <a:off x="7589520" y="2554624"/>
            <a:ext cx="3794760" cy="457200"/>
          </a:xfrm>
          <a:prstGeom prst="rect">
            <a:avLst/>
          </a:prstGeom>
          <a:noFill/>
          <a:ln/>
        </p:spPr>
        <p:txBody>
          <a:bodyPr wrap="square" rtlCol="0" anchor="ctr"/>
          <a:lstStyle/>
          <a:p>
            <a:pPr marL="0" indent="0">
              <a:buNone/>
            </a:pPr>
            <a:r>
              <a:rPr lang="en-US" sz="1600" b="1" dirty="0">
                <a:solidFill>
                  <a:srgbClr val="2169AD"/>
                </a:solidFill>
                <a:latin typeface="Open Sans" pitchFamily="34" charset="0"/>
                <a:ea typeface="Open Sans" pitchFamily="34" charset="-122"/>
                <a:cs typeface="Open Sans" pitchFamily="34" charset="-120"/>
              </a:rPr>
              <a:t>Confirm External Systems Integration</a:t>
            </a:r>
            <a:endParaRPr lang="en-US" sz="1600" dirty="0"/>
          </a:p>
        </p:txBody>
      </p:sp>
      <p:sp>
        <p:nvSpPr>
          <p:cNvPr id="14" name="Text 10"/>
          <p:cNvSpPr/>
          <p:nvPr/>
        </p:nvSpPr>
        <p:spPr>
          <a:xfrm>
            <a:off x="7589520" y="2697480"/>
            <a:ext cx="3840480" cy="777240"/>
          </a:xfrm>
          <a:prstGeom prst="rect">
            <a:avLst/>
          </a:prstGeom>
          <a:noFill/>
          <a:ln/>
        </p:spPr>
        <p:txBody>
          <a:bodyPr wrap="square" rtlCol="0" anchor="ctr"/>
          <a:lstStyle/>
          <a:p>
            <a:pPr marL="0" indent="0">
              <a:buNone/>
            </a:pPr>
            <a:endParaRPr lang="en-US" sz="1250" dirty="0"/>
          </a:p>
        </p:txBody>
      </p:sp>
      <p:sp>
        <p:nvSpPr>
          <p:cNvPr id="15" name="Shape 11"/>
          <p:cNvSpPr/>
          <p:nvPr/>
        </p:nvSpPr>
        <p:spPr>
          <a:xfrm>
            <a:off x="548640" y="3794760"/>
            <a:ext cx="5394960" cy="1645920"/>
          </a:xfrm>
          <a:prstGeom prst="roundRect">
            <a:avLst>
              <a:gd name="adj" fmla="val 6667"/>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6" name="Shape 12"/>
          <p:cNvSpPr/>
          <p:nvPr/>
        </p:nvSpPr>
        <p:spPr>
          <a:xfrm>
            <a:off x="868680" y="4178808"/>
            <a:ext cx="868680" cy="868680"/>
          </a:xfrm>
          <a:prstGeom prst="ellipse">
            <a:avLst/>
          </a:prstGeom>
          <a:solidFill>
            <a:srgbClr val="4FC6E0"/>
          </a:solidFill>
          <a:ln/>
          <a:effectLst>
            <a:outerShdw blurRad="114300" dist="38100" dir="5400000" algn="bl" rotWithShape="0">
              <a:srgbClr val="6B7C8B">
                <a:alpha val="30000"/>
              </a:srgbClr>
            </a:outerShdw>
          </a:effectLst>
        </p:spPr>
        <p:txBody>
          <a:bodyPr/>
          <a:lstStyle/>
          <a:p>
            <a:endParaRPr lang="en-US"/>
          </a:p>
        </p:txBody>
      </p:sp>
      <p:pic>
        <p:nvPicPr>
          <p:cNvPr id="17" name="Image 2" descr="icons_dlc/users_white.png"/>
          <p:cNvPicPr>
            <a:picLocks noChangeAspect="1"/>
          </p:cNvPicPr>
          <p:nvPr/>
        </p:nvPicPr>
        <p:blipFill>
          <a:blip r:embed="rId5"/>
          <a:stretch>
            <a:fillRect/>
          </a:stretch>
        </p:blipFill>
        <p:spPr>
          <a:xfrm>
            <a:off x="1103224" y="4413352"/>
            <a:ext cx="399593" cy="399593"/>
          </a:xfrm>
          <a:prstGeom prst="rect">
            <a:avLst/>
          </a:prstGeom>
        </p:spPr>
      </p:pic>
      <p:sp>
        <p:nvSpPr>
          <p:cNvPr id="18" name="Text 13"/>
          <p:cNvSpPr/>
          <p:nvPr/>
        </p:nvSpPr>
        <p:spPr>
          <a:xfrm>
            <a:off x="1965960" y="4434465"/>
            <a:ext cx="3794760" cy="457200"/>
          </a:xfrm>
          <a:prstGeom prst="rect">
            <a:avLst/>
          </a:prstGeom>
          <a:noFill/>
          <a:ln/>
        </p:spPr>
        <p:txBody>
          <a:bodyPr wrap="square" rtlCol="0" anchor="ctr"/>
          <a:lstStyle/>
          <a:p>
            <a:pPr marL="0" indent="0">
              <a:buNone/>
            </a:pPr>
            <a:r>
              <a:rPr lang="en-US" sz="1600" b="1" dirty="0">
                <a:solidFill>
                  <a:srgbClr val="2169AD"/>
                </a:solidFill>
                <a:latin typeface="Open Sans" pitchFamily="34" charset="0"/>
                <a:ea typeface="Open Sans" pitchFamily="34" charset="-122"/>
                <a:cs typeface="Open Sans" pitchFamily="34" charset="-120"/>
              </a:rPr>
              <a:t>Collect signer details</a:t>
            </a:r>
            <a:endParaRPr lang="en-US" sz="1600" dirty="0"/>
          </a:p>
        </p:txBody>
      </p:sp>
      <p:sp>
        <p:nvSpPr>
          <p:cNvPr id="19" name="Text 14"/>
          <p:cNvSpPr/>
          <p:nvPr/>
        </p:nvSpPr>
        <p:spPr>
          <a:xfrm>
            <a:off x="1965960" y="4526280"/>
            <a:ext cx="3840480" cy="777240"/>
          </a:xfrm>
          <a:prstGeom prst="rect">
            <a:avLst/>
          </a:prstGeom>
          <a:noFill/>
          <a:ln/>
        </p:spPr>
        <p:txBody>
          <a:bodyPr wrap="square" rtlCol="0" anchor="ctr"/>
          <a:lstStyle/>
          <a:p>
            <a:pPr marL="0" indent="0">
              <a:buNone/>
            </a:pPr>
            <a:endParaRPr lang="en-US" sz="1250" dirty="0"/>
          </a:p>
        </p:txBody>
      </p:sp>
      <p:sp>
        <p:nvSpPr>
          <p:cNvPr id="20" name="Shape 15"/>
          <p:cNvSpPr/>
          <p:nvPr/>
        </p:nvSpPr>
        <p:spPr>
          <a:xfrm>
            <a:off x="6190488" y="3794760"/>
            <a:ext cx="5394960" cy="1645920"/>
          </a:xfrm>
          <a:prstGeom prst="roundRect">
            <a:avLst>
              <a:gd name="adj" fmla="val 6667"/>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21" name="Shape 16"/>
          <p:cNvSpPr/>
          <p:nvPr/>
        </p:nvSpPr>
        <p:spPr>
          <a:xfrm>
            <a:off x="6492240" y="4178808"/>
            <a:ext cx="868680" cy="868680"/>
          </a:xfrm>
          <a:prstGeom prst="ellipse">
            <a:avLst/>
          </a:prstGeom>
          <a:solidFill>
            <a:srgbClr val="FFC20E"/>
          </a:solidFill>
          <a:ln/>
          <a:effectLst>
            <a:outerShdw blurRad="114300" dist="38100" dir="5400000" algn="bl" rotWithShape="0">
              <a:srgbClr val="6B7C8B">
                <a:alpha val="30000"/>
              </a:srgbClr>
            </a:outerShdw>
          </a:effectLst>
        </p:spPr>
        <p:txBody>
          <a:bodyPr/>
          <a:lstStyle/>
          <a:p>
            <a:endParaRPr lang="en-US"/>
          </a:p>
        </p:txBody>
      </p:sp>
      <p:pic>
        <p:nvPicPr>
          <p:cNvPr id="22" name="Image 3" descr="icons_dlc/report_white.png"/>
          <p:cNvPicPr>
            <a:picLocks noChangeAspect="1"/>
          </p:cNvPicPr>
          <p:nvPr/>
        </p:nvPicPr>
        <p:blipFill>
          <a:blip r:embed="rId6"/>
          <a:stretch>
            <a:fillRect/>
          </a:stretch>
        </p:blipFill>
        <p:spPr>
          <a:xfrm>
            <a:off x="6726784" y="4413352"/>
            <a:ext cx="399593" cy="399593"/>
          </a:xfrm>
          <a:prstGeom prst="rect">
            <a:avLst/>
          </a:prstGeom>
        </p:spPr>
      </p:pic>
      <p:sp>
        <p:nvSpPr>
          <p:cNvPr id="23" name="Text 17"/>
          <p:cNvSpPr/>
          <p:nvPr/>
        </p:nvSpPr>
        <p:spPr>
          <a:xfrm>
            <a:off x="7589520" y="4413352"/>
            <a:ext cx="3794760" cy="457200"/>
          </a:xfrm>
          <a:prstGeom prst="rect">
            <a:avLst/>
          </a:prstGeom>
          <a:noFill/>
          <a:ln/>
        </p:spPr>
        <p:txBody>
          <a:bodyPr wrap="square" rtlCol="0" anchor="ctr"/>
          <a:lstStyle/>
          <a:p>
            <a:pPr marL="0" indent="0">
              <a:buNone/>
            </a:pPr>
            <a:r>
              <a:rPr lang="en-US" sz="1600" b="1" dirty="0">
                <a:solidFill>
                  <a:srgbClr val="2169AD"/>
                </a:solidFill>
                <a:latin typeface="Open Sans" pitchFamily="34" charset="0"/>
                <a:ea typeface="Open Sans" pitchFamily="34" charset="-122"/>
                <a:cs typeface="Open Sans" pitchFamily="34" charset="-120"/>
              </a:rPr>
              <a:t>Prepare a C137.9 sample report</a:t>
            </a:r>
            <a:endParaRPr lang="en-US" sz="1600" dirty="0"/>
          </a:p>
        </p:txBody>
      </p:sp>
      <p:sp>
        <p:nvSpPr>
          <p:cNvPr id="24" name="Text 18"/>
          <p:cNvSpPr/>
          <p:nvPr/>
        </p:nvSpPr>
        <p:spPr>
          <a:xfrm>
            <a:off x="7589520" y="4526280"/>
            <a:ext cx="3840480" cy="777240"/>
          </a:xfrm>
          <a:prstGeom prst="rect">
            <a:avLst/>
          </a:prstGeom>
          <a:noFill/>
          <a:ln/>
        </p:spPr>
        <p:txBody>
          <a:bodyPr wrap="square" rtlCol="0" anchor="ctr"/>
          <a:lstStyle/>
          <a:p>
            <a:pPr marL="0" indent="0">
              <a:buNone/>
            </a:pPr>
            <a:endParaRPr lang="en-US" sz="1250" dirty="0"/>
          </a:p>
        </p:txBody>
      </p:sp>
      <p:pic>
        <p:nvPicPr>
          <p:cNvPr id="25" name="Image 4" descr="brand/dlc_wave.png"/>
          <p:cNvPicPr>
            <a:picLocks noChangeAspect="1"/>
          </p:cNvPicPr>
          <p:nvPr/>
        </p:nvPicPr>
        <p:blipFill>
          <a:blip r:embed="rId7"/>
          <a:stretch>
            <a:fillRect/>
          </a:stretch>
        </p:blipFill>
        <p:spPr>
          <a:xfrm>
            <a:off x="0" y="6245352"/>
            <a:ext cx="12191695" cy="640080"/>
          </a:xfrm>
          <a:prstGeom prst="rect">
            <a:avLst/>
          </a:prstGeom>
        </p:spPr>
      </p:pic>
      <p:pic>
        <p:nvPicPr>
          <p:cNvPr id="26" name="Image 5" descr="brand/dlc_mark_navy.png"/>
          <p:cNvPicPr>
            <a:picLocks noChangeAspect="1"/>
          </p:cNvPicPr>
          <p:nvPr/>
        </p:nvPicPr>
        <p:blipFill>
          <a:blip r:embed="rId8"/>
          <a:stretch>
            <a:fillRect/>
          </a:stretch>
        </p:blipFill>
        <p:spPr>
          <a:xfrm>
            <a:off x="11430000" y="6400800"/>
            <a:ext cx="457200" cy="183794"/>
          </a:xfrm>
          <a:prstGeom prst="rect">
            <a:avLst/>
          </a:prstGeom>
        </p:spPr>
      </p:pic>
      <p:sp>
        <p:nvSpPr>
          <p:cNvPr id="27" name="Text 19"/>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10</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buNone/>
            </a:pPr>
            <a:r>
              <a:rPr lang="en-US" sz="1200" b="1" kern="0" spc="200" dirty="0">
                <a:solidFill>
                  <a:srgbClr val="30AE4C"/>
                </a:solidFill>
                <a:latin typeface="Open Sans SemiBold" pitchFamily="34" charset="0"/>
                <a:ea typeface="Open Sans SemiBold" pitchFamily="34" charset="-122"/>
                <a:cs typeface="Open Sans SemiBold" pitchFamily="34" charset="-120"/>
              </a:rPr>
              <a:t>YOUR KEY RESOURCE</a:t>
            </a:r>
            <a:endParaRPr lang="en-US" sz="1200" dirty="0"/>
          </a:p>
        </p:txBody>
      </p:sp>
      <p:sp>
        <p:nvSpPr>
          <p:cNvPr id="3" name="Text 1"/>
          <p:cNvSpPr/>
          <p:nvPr/>
        </p:nvSpPr>
        <p:spPr>
          <a:xfrm>
            <a:off x="521208" y="676656"/>
            <a:ext cx="11155680" cy="566928"/>
          </a:xfrm>
          <a:prstGeom prst="rect">
            <a:avLst/>
          </a:prstGeom>
          <a:noFill/>
          <a:ln/>
        </p:spPr>
        <p:txBody>
          <a:bodyPr wrap="square" rtlCol="0" anchor="ctr"/>
          <a:lstStyle/>
          <a:p>
            <a:pPr marL="0" indent="0">
              <a:buNone/>
            </a:pPr>
            <a:r>
              <a:rPr lang="en-US" sz="3100" b="1" dirty="0">
                <a:solidFill>
                  <a:srgbClr val="2169AD"/>
                </a:solidFill>
                <a:latin typeface="Open Sans" pitchFamily="34" charset="0"/>
                <a:ea typeface="Open Sans" pitchFamily="34" charset="-122"/>
                <a:cs typeface="Open Sans" pitchFamily="34" charset="-120"/>
              </a:rPr>
              <a:t>Start With the Submission Guide</a:t>
            </a:r>
            <a:endParaRPr lang="en-US" sz="3100" dirty="0"/>
          </a:p>
        </p:txBody>
      </p:sp>
      <p:sp>
        <p:nvSpPr>
          <p:cNvPr id="4" name="Text 2"/>
          <p:cNvSpPr/>
          <p:nvPr/>
        </p:nvSpPr>
        <p:spPr>
          <a:xfrm>
            <a:off x="548640" y="1280160"/>
            <a:ext cx="11064240" cy="365760"/>
          </a:xfrm>
          <a:prstGeom prst="rect">
            <a:avLst/>
          </a:prstGeom>
          <a:noFill/>
          <a:ln/>
        </p:spPr>
        <p:txBody>
          <a:bodyPr wrap="square" rtlCol="0" anchor="ctr"/>
          <a:lstStyle/>
          <a:p>
            <a:pPr marL="0" indent="0">
              <a:buNone/>
            </a:pPr>
            <a:r>
              <a:rPr lang="en-US" sz="1400" dirty="0">
                <a:solidFill>
                  <a:srgbClr val="5A6B78"/>
                </a:solidFill>
                <a:latin typeface="Open Sans" pitchFamily="34" charset="0"/>
                <a:ea typeface="Open Sans" pitchFamily="34" charset="-122"/>
                <a:cs typeface="Open Sans" pitchFamily="34" charset="-120"/>
              </a:rPr>
              <a:t>The NLC–Thermostat Integration Submission Guide is your companion for Table TH-1. </a:t>
            </a:r>
            <a:endParaRPr lang="en-US" sz="1400" dirty="0"/>
          </a:p>
        </p:txBody>
      </p:sp>
      <p:sp>
        <p:nvSpPr>
          <p:cNvPr id="5" name="Shape 3"/>
          <p:cNvSpPr/>
          <p:nvPr/>
        </p:nvSpPr>
        <p:spPr>
          <a:xfrm>
            <a:off x="640080" y="1901952"/>
            <a:ext cx="6035040" cy="4283208"/>
          </a:xfrm>
          <a:prstGeom prst="roundRect">
            <a:avLst>
              <a:gd name="adj" fmla="val 1281"/>
            </a:avLst>
          </a:prstGeom>
          <a:solidFill>
            <a:srgbClr val="E7EEF4"/>
          </a:solidFill>
          <a:ln/>
        </p:spPr>
        <p:txBody>
          <a:bodyPr/>
          <a:lstStyle/>
          <a:p>
            <a:endParaRPr lang="en-US"/>
          </a:p>
        </p:txBody>
      </p:sp>
      <p:pic>
        <p:nvPicPr>
          <p:cNvPr id="6" name="Image 0" descr="guide/guide_hero.png"/>
          <p:cNvPicPr>
            <a:picLocks noChangeAspect="1"/>
          </p:cNvPicPr>
          <p:nvPr/>
        </p:nvPicPr>
        <p:blipFill>
          <a:blip r:embed="rId3"/>
          <a:stretch>
            <a:fillRect/>
          </a:stretch>
        </p:blipFill>
        <p:spPr>
          <a:xfrm>
            <a:off x="548640" y="1810512"/>
            <a:ext cx="6035040" cy="4283208"/>
          </a:xfrm>
          <a:prstGeom prst="rect">
            <a:avLst/>
          </a:prstGeom>
          <a:effectLst>
            <a:outerShdw blurRad="114300" dist="38100" dir="5400000" algn="bl" rotWithShape="0">
              <a:srgbClr val="6B7C8B">
                <a:alpha val="30000"/>
              </a:srgbClr>
            </a:outerShdw>
          </a:effectLst>
        </p:spPr>
      </p:pic>
      <p:sp>
        <p:nvSpPr>
          <p:cNvPr id="7" name="Shape 4"/>
          <p:cNvSpPr/>
          <p:nvPr/>
        </p:nvSpPr>
        <p:spPr>
          <a:xfrm>
            <a:off x="548640" y="1810512"/>
            <a:ext cx="6035040" cy="4283208"/>
          </a:xfrm>
          <a:prstGeom prst="roundRect">
            <a:avLst>
              <a:gd name="adj" fmla="val 854"/>
            </a:avLst>
          </a:prstGeom>
          <a:ln w="12700">
            <a:solidFill>
              <a:srgbClr val="D3E3EF"/>
            </a:solidFill>
            <a:prstDash val="solid"/>
          </a:ln>
        </p:spPr>
        <p:txBody>
          <a:bodyPr/>
          <a:lstStyle/>
          <a:p>
            <a:endParaRPr lang="en-US"/>
          </a:p>
        </p:txBody>
      </p:sp>
      <p:sp>
        <p:nvSpPr>
          <p:cNvPr id="8" name="Shape 5"/>
          <p:cNvSpPr/>
          <p:nvPr/>
        </p:nvSpPr>
        <p:spPr>
          <a:xfrm>
            <a:off x="384048" y="1655064"/>
            <a:ext cx="2331720" cy="548640"/>
          </a:xfrm>
          <a:prstGeom prst="roundRect">
            <a:avLst>
              <a:gd name="adj" fmla="val 50000"/>
            </a:avLst>
          </a:prstGeom>
          <a:solidFill>
            <a:srgbClr val="FFC20E"/>
          </a:solidFill>
          <a:ln/>
          <a:effectLst>
            <a:outerShdw blurRad="114300" dist="38100" dir="5400000" algn="bl" rotWithShape="0">
              <a:srgbClr val="6B7C8B">
                <a:alpha val="30000"/>
              </a:srgbClr>
            </a:outerShdw>
          </a:effectLst>
        </p:spPr>
        <p:txBody>
          <a:bodyPr/>
          <a:lstStyle/>
          <a:p>
            <a:endParaRPr lang="en-US"/>
          </a:p>
        </p:txBody>
      </p:sp>
      <p:pic>
        <p:nvPicPr>
          <p:cNvPr id="9" name="Image 1" descr="icons_dlc/flag_navy.png"/>
          <p:cNvPicPr>
            <a:picLocks noChangeAspect="1"/>
          </p:cNvPicPr>
          <p:nvPr/>
        </p:nvPicPr>
        <p:blipFill>
          <a:blip r:embed="rId4"/>
          <a:stretch>
            <a:fillRect/>
          </a:stretch>
        </p:blipFill>
        <p:spPr>
          <a:xfrm>
            <a:off x="585216" y="1798758"/>
            <a:ext cx="274320" cy="274320"/>
          </a:xfrm>
          <a:prstGeom prst="rect">
            <a:avLst/>
          </a:prstGeom>
        </p:spPr>
      </p:pic>
      <p:sp>
        <p:nvSpPr>
          <p:cNvPr id="10" name="Text 6"/>
          <p:cNvSpPr/>
          <p:nvPr/>
        </p:nvSpPr>
        <p:spPr>
          <a:xfrm>
            <a:off x="859536" y="1664208"/>
            <a:ext cx="1783080" cy="548640"/>
          </a:xfrm>
          <a:prstGeom prst="rect">
            <a:avLst/>
          </a:prstGeom>
          <a:noFill/>
          <a:ln/>
        </p:spPr>
        <p:txBody>
          <a:bodyPr wrap="square" rtlCol="0" anchor="ctr"/>
          <a:lstStyle/>
          <a:p>
            <a:pPr marL="0" indent="0">
              <a:buNone/>
            </a:pPr>
            <a:r>
              <a:rPr lang="en-US" sz="1500" b="1" dirty="0">
                <a:solidFill>
                  <a:srgbClr val="091823"/>
                </a:solidFill>
                <a:latin typeface="Open Sans" pitchFamily="34" charset="0"/>
                <a:ea typeface="Open Sans" pitchFamily="34" charset="-122"/>
                <a:cs typeface="Open Sans" pitchFamily="34" charset="-120"/>
              </a:rPr>
              <a:t>READ THIS FIRST</a:t>
            </a:r>
            <a:endParaRPr lang="en-US" sz="1500" dirty="0"/>
          </a:p>
        </p:txBody>
      </p:sp>
      <p:sp>
        <p:nvSpPr>
          <p:cNvPr id="11" name="Text 7"/>
          <p:cNvSpPr/>
          <p:nvPr/>
        </p:nvSpPr>
        <p:spPr>
          <a:xfrm>
            <a:off x="7150608" y="2153412"/>
            <a:ext cx="4526280" cy="274320"/>
          </a:xfrm>
          <a:prstGeom prst="rect">
            <a:avLst/>
          </a:prstGeom>
          <a:noFill/>
          <a:ln/>
        </p:spPr>
        <p:txBody>
          <a:bodyPr wrap="square" rtlCol="0" anchor="ctr"/>
          <a:lstStyle/>
          <a:p>
            <a:pPr marL="0" indent="0">
              <a:buNone/>
            </a:pPr>
            <a:r>
              <a:rPr lang="en-US" sz="1200" b="1" kern="0" spc="200" dirty="0">
                <a:solidFill>
                  <a:srgbClr val="2169AD"/>
                </a:solidFill>
                <a:latin typeface="Open Sans SemiBold" pitchFamily="34" charset="0"/>
                <a:ea typeface="Open Sans SemiBold" pitchFamily="34" charset="-122"/>
                <a:cs typeface="Open Sans SemiBold" pitchFamily="34" charset="-120"/>
              </a:rPr>
              <a:t>WHAT’S INSIDE</a:t>
            </a:r>
            <a:endParaRPr lang="en-US" sz="1200" dirty="0"/>
          </a:p>
        </p:txBody>
      </p:sp>
      <p:sp>
        <p:nvSpPr>
          <p:cNvPr id="12" name="Text 8"/>
          <p:cNvSpPr/>
          <p:nvPr/>
        </p:nvSpPr>
        <p:spPr>
          <a:xfrm>
            <a:off x="7178040" y="2084832"/>
            <a:ext cx="4526280" cy="457200"/>
          </a:xfrm>
          <a:prstGeom prst="rect">
            <a:avLst/>
          </a:prstGeom>
          <a:noFill/>
          <a:ln/>
        </p:spPr>
        <p:txBody>
          <a:bodyPr wrap="square" rtlCol="0" anchor="ctr"/>
          <a:lstStyle/>
          <a:p>
            <a:pPr marL="0" indent="0">
              <a:buNone/>
            </a:pPr>
            <a:endParaRPr lang="en-US" sz="1250" dirty="0"/>
          </a:p>
        </p:txBody>
      </p:sp>
      <p:sp>
        <p:nvSpPr>
          <p:cNvPr id="13" name="Shape 9"/>
          <p:cNvSpPr/>
          <p:nvPr/>
        </p:nvSpPr>
        <p:spPr>
          <a:xfrm>
            <a:off x="7178040" y="2615184"/>
            <a:ext cx="4526280" cy="694944"/>
          </a:xfrm>
          <a:prstGeom prst="roundRect">
            <a:avLst>
              <a:gd name="adj" fmla="val 13158"/>
            </a:avLst>
          </a:prstGeom>
          <a:solidFill>
            <a:srgbClr val="EAF4FB"/>
          </a:solidFill>
          <a:ln/>
        </p:spPr>
        <p:txBody>
          <a:bodyPr/>
          <a:lstStyle/>
          <a:p>
            <a:endParaRPr lang="en-US"/>
          </a:p>
        </p:txBody>
      </p:sp>
      <p:sp>
        <p:nvSpPr>
          <p:cNvPr id="14" name="Shape 10"/>
          <p:cNvSpPr/>
          <p:nvPr/>
        </p:nvSpPr>
        <p:spPr>
          <a:xfrm>
            <a:off x="7342632" y="2761488"/>
            <a:ext cx="402336" cy="402336"/>
          </a:xfrm>
          <a:prstGeom prst="ellipse">
            <a:avLst/>
          </a:prstGeom>
          <a:solidFill>
            <a:srgbClr val="2169AD"/>
          </a:solidFill>
          <a:ln/>
        </p:spPr>
        <p:txBody>
          <a:bodyPr/>
          <a:lstStyle/>
          <a:p>
            <a:endParaRPr lang="en-US"/>
          </a:p>
        </p:txBody>
      </p:sp>
      <p:pic>
        <p:nvPicPr>
          <p:cNvPr id="15" name="Image 2" descr="icons_dlc/list_white.png"/>
          <p:cNvPicPr>
            <a:picLocks noChangeAspect="1"/>
          </p:cNvPicPr>
          <p:nvPr/>
        </p:nvPicPr>
        <p:blipFill>
          <a:blip r:embed="rId5"/>
          <a:stretch>
            <a:fillRect/>
          </a:stretch>
        </p:blipFill>
        <p:spPr>
          <a:xfrm>
            <a:off x="7451263" y="2870119"/>
            <a:ext cx="185075" cy="185075"/>
          </a:xfrm>
          <a:prstGeom prst="rect">
            <a:avLst/>
          </a:prstGeom>
        </p:spPr>
      </p:pic>
      <p:sp>
        <p:nvSpPr>
          <p:cNvPr id="16" name="Text 11"/>
          <p:cNvSpPr/>
          <p:nvPr/>
        </p:nvSpPr>
        <p:spPr>
          <a:xfrm>
            <a:off x="7891272" y="2679192"/>
            <a:ext cx="3703320" cy="27432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The 13 questions</a:t>
            </a:r>
            <a:endParaRPr lang="en-US" sz="1400" dirty="0"/>
          </a:p>
        </p:txBody>
      </p:sp>
      <p:sp>
        <p:nvSpPr>
          <p:cNvPr id="17" name="Text 12"/>
          <p:cNvSpPr/>
          <p:nvPr/>
        </p:nvSpPr>
        <p:spPr>
          <a:xfrm>
            <a:off x="7891272" y="2953512"/>
            <a:ext cx="3685032" cy="310896"/>
          </a:xfrm>
          <a:prstGeom prst="rect">
            <a:avLst/>
          </a:prstGeom>
          <a:noFill/>
          <a:ln/>
        </p:spPr>
        <p:txBody>
          <a:bodyPr wrap="square" rtlCol="0" anchor="ctr"/>
          <a:lstStyle/>
          <a:p>
            <a:pPr marL="0" indent="0">
              <a:buNone/>
            </a:pPr>
            <a:r>
              <a:rPr lang="en-US" sz="1050" dirty="0">
                <a:solidFill>
                  <a:srgbClr val="5A6B78"/>
                </a:solidFill>
                <a:latin typeface="Open Sans" pitchFamily="34" charset="0"/>
                <a:ea typeface="Open Sans" pitchFamily="34" charset="-122"/>
                <a:cs typeface="Open Sans" pitchFamily="34" charset="-120"/>
              </a:rPr>
              <a:t>Every thermostat-integration question.</a:t>
            </a:r>
            <a:endParaRPr lang="en-US" sz="1050" dirty="0"/>
          </a:p>
        </p:txBody>
      </p:sp>
      <p:sp>
        <p:nvSpPr>
          <p:cNvPr id="18" name="Shape 13"/>
          <p:cNvSpPr/>
          <p:nvPr/>
        </p:nvSpPr>
        <p:spPr>
          <a:xfrm>
            <a:off x="7178040" y="3364992"/>
            <a:ext cx="4526280" cy="694944"/>
          </a:xfrm>
          <a:prstGeom prst="roundRect">
            <a:avLst>
              <a:gd name="adj" fmla="val 13158"/>
            </a:avLst>
          </a:prstGeom>
          <a:solidFill>
            <a:srgbClr val="EAF4FB"/>
          </a:solidFill>
          <a:ln/>
        </p:spPr>
        <p:txBody>
          <a:bodyPr/>
          <a:lstStyle/>
          <a:p>
            <a:endParaRPr lang="en-US"/>
          </a:p>
        </p:txBody>
      </p:sp>
      <p:sp>
        <p:nvSpPr>
          <p:cNvPr id="19" name="Shape 14"/>
          <p:cNvSpPr/>
          <p:nvPr/>
        </p:nvSpPr>
        <p:spPr>
          <a:xfrm>
            <a:off x="7342632" y="3511296"/>
            <a:ext cx="402336" cy="402336"/>
          </a:xfrm>
          <a:prstGeom prst="ellipse">
            <a:avLst/>
          </a:prstGeom>
          <a:solidFill>
            <a:srgbClr val="30AE4C"/>
          </a:solidFill>
          <a:ln/>
        </p:spPr>
        <p:txBody>
          <a:bodyPr/>
          <a:lstStyle/>
          <a:p>
            <a:endParaRPr lang="en-US"/>
          </a:p>
        </p:txBody>
      </p:sp>
      <p:pic>
        <p:nvPicPr>
          <p:cNvPr id="20" name="Image 3" descr="icons_dlc/check_white.png"/>
          <p:cNvPicPr>
            <a:picLocks noChangeAspect="1"/>
          </p:cNvPicPr>
          <p:nvPr/>
        </p:nvPicPr>
        <p:blipFill>
          <a:blip r:embed="rId6"/>
          <a:stretch>
            <a:fillRect/>
          </a:stretch>
        </p:blipFill>
        <p:spPr>
          <a:xfrm>
            <a:off x="7451263" y="3619927"/>
            <a:ext cx="185075" cy="185075"/>
          </a:xfrm>
          <a:prstGeom prst="rect">
            <a:avLst/>
          </a:prstGeom>
        </p:spPr>
      </p:pic>
      <p:sp>
        <p:nvSpPr>
          <p:cNvPr id="21" name="Text 15"/>
          <p:cNvSpPr/>
          <p:nvPr/>
        </p:nvSpPr>
        <p:spPr>
          <a:xfrm>
            <a:off x="7891272" y="3429000"/>
            <a:ext cx="3703320" cy="27432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Acceptable answer(s)</a:t>
            </a:r>
            <a:endParaRPr lang="en-US" sz="1400" dirty="0"/>
          </a:p>
        </p:txBody>
      </p:sp>
      <p:sp>
        <p:nvSpPr>
          <p:cNvPr id="22" name="Text 16"/>
          <p:cNvSpPr/>
          <p:nvPr/>
        </p:nvSpPr>
        <p:spPr>
          <a:xfrm>
            <a:off x="7891272" y="3703320"/>
            <a:ext cx="3685032" cy="310896"/>
          </a:xfrm>
          <a:prstGeom prst="rect">
            <a:avLst/>
          </a:prstGeom>
          <a:noFill/>
          <a:ln/>
        </p:spPr>
        <p:txBody>
          <a:bodyPr wrap="square" rtlCol="0" anchor="ctr"/>
          <a:lstStyle/>
          <a:p>
            <a:pPr marL="0" indent="0">
              <a:buNone/>
            </a:pPr>
            <a:r>
              <a:rPr lang="en-US" sz="1050" dirty="0">
                <a:solidFill>
                  <a:srgbClr val="5A6B78"/>
                </a:solidFill>
                <a:latin typeface="Open Sans" pitchFamily="34" charset="0"/>
                <a:ea typeface="Open Sans" pitchFamily="34" charset="-122"/>
                <a:cs typeface="Open Sans" pitchFamily="34" charset="-120"/>
              </a:rPr>
              <a:t>What each answer must be -  incl. the required “Yes” items.</a:t>
            </a:r>
            <a:endParaRPr lang="en-US" sz="1050" dirty="0"/>
          </a:p>
        </p:txBody>
      </p:sp>
      <p:sp>
        <p:nvSpPr>
          <p:cNvPr id="23" name="Shape 17"/>
          <p:cNvSpPr/>
          <p:nvPr/>
        </p:nvSpPr>
        <p:spPr>
          <a:xfrm>
            <a:off x="7178040" y="4114800"/>
            <a:ext cx="4526280" cy="694944"/>
          </a:xfrm>
          <a:prstGeom prst="roundRect">
            <a:avLst>
              <a:gd name="adj" fmla="val 13158"/>
            </a:avLst>
          </a:prstGeom>
          <a:solidFill>
            <a:srgbClr val="EAF4FB"/>
          </a:solidFill>
          <a:ln/>
        </p:spPr>
        <p:txBody>
          <a:bodyPr/>
          <a:lstStyle/>
          <a:p>
            <a:endParaRPr lang="en-US"/>
          </a:p>
        </p:txBody>
      </p:sp>
      <p:sp>
        <p:nvSpPr>
          <p:cNvPr id="24" name="Shape 18"/>
          <p:cNvSpPr/>
          <p:nvPr/>
        </p:nvSpPr>
        <p:spPr>
          <a:xfrm>
            <a:off x="7342632" y="4261104"/>
            <a:ext cx="402336" cy="402336"/>
          </a:xfrm>
          <a:prstGeom prst="ellipse">
            <a:avLst/>
          </a:prstGeom>
          <a:solidFill>
            <a:srgbClr val="4FC6E0"/>
          </a:solidFill>
          <a:ln/>
        </p:spPr>
        <p:txBody>
          <a:bodyPr/>
          <a:lstStyle/>
          <a:p>
            <a:endParaRPr lang="en-US"/>
          </a:p>
        </p:txBody>
      </p:sp>
      <p:pic>
        <p:nvPicPr>
          <p:cNvPr id="25" name="Image 4" descr="icons_dlc/report_white.png"/>
          <p:cNvPicPr>
            <a:picLocks noChangeAspect="1"/>
          </p:cNvPicPr>
          <p:nvPr/>
        </p:nvPicPr>
        <p:blipFill>
          <a:blip r:embed="rId7"/>
          <a:stretch>
            <a:fillRect/>
          </a:stretch>
        </p:blipFill>
        <p:spPr>
          <a:xfrm>
            <a:off x="7451263" y="4369735"/>
            <a:ext cx="185075" cy="185075"/>
          </a:xfrm>
          <a:prstGeom prst="rect">
            <a:avLst/>
          </a:prstGeom>
        </p:spPr>
      </p:pic>
      <p:sp>
        <p:nvSpPr>
          <p:cNvPr id="26" name="Text 19"/>
          <p:cNvSpPr/>
          <p:nvPr/>
        </p:nvSpPr>
        <p:spPr>
          <a:xfrm>
            <a:off x="7891272" y="4178808"/>
            <a:ext cx="3703320" cy="27432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Documentation required</a:t>
            </a:r>
            <a:endParaRPr lang="en-US" sz="1400" dirty="0"/>
          </a:p>
        </p:txBody>
      </p:sp>
      <p:sp>
        <p:nvSpPr>
          <p:cNvPr id="27" name="Text 20"/>
          <p:cNvSpPr/>
          <p:nvPr/>
        </p:nvSpPr>
        <p:spPr>
          <a:xfrm>
            <a:off x="7891272" y="4453128"/>
            <a:ext cx="3685032" cy="310896"/>
          </a:xfrm>
          <a:prstGeom prst="rect">
            <a:avLst/>
          </a:prstGeom>
          <a:noFill/>
          <a:ln/>
        </p:spPr>
        <p:txBody>
          <a:bodyPr wrap="square" rtlCol="0" anchor="ctr"/>
          <a:lstStyle/>
          <a:p>
            <a:pPr marL="0" indent="0">
              <a:buNone/>
            </a:pPr>
            <a:r>
              <a:rPr lang="en-US" sz="1050" dirty="0">
                <a:solidFill>
                  <a:srgbClr val="5A6B78"/>
                </a:solidFill>
                <a:latin typeface="Open Sans" pitchFamily="34" charset="0"/>
                <a:ea typeface="Open Sans" pitchFamily="34" charset="-122"/>
                <a:cs typeface="Open Sans" pitchFamily="34" charset="-120"/>
              </a:rPr>
              <a:t>The exact evidence that supports each claim.</a:t>
            </a:r>
            <a:endParaRPr lang="en-US" sz="1050" dirty="0"/>
          </a:p>
        </p:txBody>
      </p:sp>
      <p:sp>
        <p:nvSpPr>
          <p:cNvPr id="28" name="Shape 21"/>
          <p:cNvSpPr/>
          <p:nvPr/>
        </p:nvSpPr>
        <p:spPr>
          <a:xfrm>
            <a:off x="7178040" y="4864608"/>
            <a:ext cx="4526280" cy="694944"/>
          </a:xfrm>
          <a:prstGeom prst="roundRect">
            <a:avLst>
              <a:gd name="adj" fmla="val 13158"/>
            </a:avLst>
          </a:prstGeom>
          <a:solidFill>
            <a:srgbClr val="EAF4FB"/>
          </a:solidFill>
          <a:ln/>
        </p:spPr>
        <p:txBody>
          <a:bodyPr/>
          <a:lstStyle/>
          <a:p>
            <a:endParaRPr lang="en-US"/>
          </a:p>
        </p:txBody>
      </p:sp>
      <p:sp>
        <p:nvSpPr>
          <p:cNvPr id="29" name="Shape 22"/>
          <p:cNvSpPr/>
          <p:nvPr/>
        </p:nvSpPr>
        <p:spPr>
          <a:xfrm>
            <a:off x="7342632" y="5010912"/>
            <a:ext cx="402336" cy="402336"/>
          </a:xfrm>
          <a:prstGeom prst="ellipse">
            <a:avLst/>
          </a:prstGeom>
          <a:solidFill>
            <a:srgbClr val="091823"/>
          </a:solidFill>
          <a:ln/>
        </p:spPr>
        <p:txBody>
          <a:bodyPr/>
          <a:lstStyle/>
          <a:p>
            <a:endParaRPr lang="en-US"/>
          </a:p>
        </p:txBody>
      </p:sp>
      <p:pic>
        <p:nvPicPr>
          <p:cNvPr id="30" name="Image 5" descr="icons_dlc/handshake_white.png"/>
          <p:cNvPicPr>
            <a:picLocks noChangeAspect="1"/>
          </p:cNvPicPr>
          <p:nvPr/>
        </p:nvPicPr>
        <p:blipFill>
          <a:blip r:embed="rId8"/>
          <a:stretch>
            <a:fillRect/>
          </a:stretch>
        </p:blipFill>
        <p:spPr>
          <a:xfrm>
            <a:off x="7451263" y="5119543"/>
            <a:ext cx="185075" cy="185075"/>
          </a:xfrm>
          <a:prstGeom prst="rect">
            <a:avLst/>
          </a:prstGeom>
        </p:spPr>
      </p:pic>
      <p:sp>
        <p:nvSpPr>
          <p:cNvPr id="31" name="Text 23"/>
          <p:cNvSpPr/>
          <p:nvPr/>
        </p:nvSpPr>
        <p:spPr>
          <a:xfrm>
            <a:off x="7891272" y="4928616"/>
            <a:ext cx="3703320" cy="27432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Who provides it</a:t>
            </a:r>
            <a:endParaRPr lang="en-US" sz="1400" dirty="0"/>
          </a:p>
        </p:txBody>
      </p:sp>
      <p:sp>
        <p:nvSpPr>
          <p:cNvPr id="32" name="Text 24"/>
          <p:cNvSpPr/>
          <p:nvPr/>
        </p:nvSpPr>
        <p:spPr>
          <a:xfrm>
            <a:off x="7891272" y="5202936"/>
            <a:ext cx="3685032" cy="310896"/>
          </a:xfrm>
          <a:prstGeom prst="rect">
            <a:avLst/>
          </a:prstGeom>
          <a:noFill/>
          <a:ln/>
        </p:spPr>
        <p:txBody>
          <a:bodyPr wrap="square" rtlCol="0" anchor="ctr"/>
          <a:lstStyle/>
          <a:p>
            <a:pPr marL="0" indent="0">
              <a:buNone/>
            </a:pPr>
            <a:r>
              <a:rPr lang="en-US" sz="1050" dirty="0">
                <a:solidFill>
                  <a:srgbClr val="5A6B78"/>
                </a:solidFill>
                <a:latin typeface="Open Sans" pitchFamily="34" charset="0"/>
                <a:ea typeface="Open Sans" pitchFamily="34" charset="-122"/>
                <a:cs typeface="Open Sans" pitchFamily="34" charset="-120"/>
              </a:rPr>
              <a:t>NLC · Thermostat · Both - mapped per question.</a:t>
            </a:r>
            <a:endParaRPr lang="en-US" sz="1050" dirty="0"/>
          </a:p>
        </p:txBody>
      </p:sp>
      <p:sp>
        <p:nvSpPr>
          <p:cNvPr id="33" name="Shape 25"/>
          <p:cNvSpPr/>
          <p:nvPr/>
        </p:nvSpPr>
        <p:spPr>
          <a:xfrm>
            <a:off x="7178040" y="5650992"/>
            <a:ext cx="4526280" cy="530352"/>
          </a:xfrm>
          <a:prstGeom prst="roundRect">
            <a:avLst>
              <a:gd name="adj" fmla="val 17241"/>
            </a:avLst>
          </a:prstGeom>
          <a:solidFill>
            <a:srgbClr val="091823"/>
          </a:solidFill>
          <a:ln/>
          <a:effectLst>
            <a:outerShdw blurRad="152400" dist="50800" dir="5400000" algn="bl" rotWithShape="0">
              <a:srgbClr val="3A5A74">
                <a:alpha val="20000"/>
              </a:srgbClr>
            </a:outerShdw>
          </a:effectLst>
        </p:spPr>
        <p:txBody>
          <a:bodyPr/>
          <a:lstStyle/>
          <a:p>
            <a:endParaRPr lang="en-US"/>
          </a:p>
        </p:txBody>
      </p:sp>
      <p:pic>
        <p:nvPicPr>
          <p:cNvPr id="34" name="Image 6" descr="icons_dlc/info_gold.png"/>
          <p:cNvPicPr>
            <a:picLocks noChangeAspect="1"/>
          </p:cNvPicPr>
          <p:nvPr/>
        </p:nvPicPr>
        <p:blipFill>
          <a:blip r:embed="rId9"/>
          <a:stretch>
            <a:fillRect/>
          </a:stretch>
        </p:blipFill>
        <p:spPr>
          <a:xfrm>
            <a:off x="7360920" y="5769864"/>
            <a:ext cx="292608" cy="292608"/>
          </a:xfrm>
          <a:prstGeom prst="rect">
            <a:avLst/>
          </a:prstGeom>
        </p:spPr>
      </p:pic>
      <p:sp>
        <p:nvSpPr>
          <p:cNvPr id="35" name="Text 26"/>
          <p:cNvSpPr/>
          <p:nvPr/>
        </p:nvSpPr>
        <p:spPr>
          <a:xfrm>
            <a:off x="7799832" y="5650992"/>
            <a:ext cx="3749040" cy="530352"/>
          </a:xfrm>
          <a:prstGeom prst="rect">
            <a:avLst/>
          </a:prstGeom>
          <a:noFill/>
          <a:ln/>
        </p:spPr>
        <p:txBody>
          <a:bodyPr wrap="square" rtlCol="0" anchor="ctr"/>
          <a:lstStyle/>
          <a:p>
            <a:pPr marL="0" indent="0">
              <a:buNone/>
            </a:pPr>
            <a:r>
              <a:rPr lang="en-US" sz="1100" dirty="0">
                <a:solidFill>
                  <a:srgbClr val="CFE3F2"/>
                </a:solidFill>
                <a:latin typeface="Open Sans" pitchFamily="34" charset="0"/>
                <a:ea typeface="Open Sans" pitchFamily="34" charset="-122"/>
                <a:cs typeface="Open Sans" pitchFamily="34" charset="-120"/>
              </a:rPr>
              <a:t>The surest way to avoid documentation delays.</a:t>
            </a:r>
            <a:endParaRPr lang="en-US" sz="1100" dirty="0"/>
          </a:p>
        </p:txBody>
      </p:sp>
      <p:pic>
        <p:nvPicPr>
          <p:cNvPr id="36" name="Image 7" descr="brand/dlc_wave.png"/>
          <p:cNvPicPr>
            <a:picLocks noChangeAspect="1"/>
          </p:cNvPicPr>
          <p:nvPr/>
        </p:nvPicPr>
        <p:blipFill>
          <a:blip r:embed="rId10"/>
          <a:stretch>
            <a:fillRect/>
          </a:stretch>
        </p:blipFill>
        <p:spPr>
          <a:xfrm>
            <a:off x="0" y="6245352"/>
            <a:ext cx="12191695" cy="640080"/>
          </a:xfrm>
          <a:prstGeom prst="rect">
            <a:avLst/>
          </a:prstGeom>
        </p:spPr>
      </p:pic>
      <p:pic>
        <p:nvPicPr>
          <p:cNvPr id="37" name="Image 8" descr="brand/dlc_mark_navy.png"/>
          <p:cNvPicPr>
            <a:picLocks noChangeAspect="1"/>
          </p:cNvPicPr>
          <p:nvPr/>
        </p:nvPicPr>
        <p:blipFill>
          <a:blip r:embed="rId11"/>
          <a:stretch>
            <a:fillRect/>
          </a:stretch>
        </p:blipFill>
        <p:spPr>
          <a:xfrm>
            <a:off x="11430000" y="6400800"/>
            <a:ext cx="457200" cy="183794"/>
          </a:xfrm>
          <a:prstGeom prst="rect">
            <a:avLst/>
          </a:prstGeom>
        </p:spPr>
      </p:pic>
      <p:sp>
        <p:nvSpPr>
          <p:cNvPr id="38" name="Text 27"/>
          <p:cNvSpPr/>
          <p:nvPr/>
        </p:nvSpPr>
        <p:spPr>
          <a:xfrm>
            <a:off x="384048" y="6446520"/>
            <a:ext cx="457200" cy="274320"/>
          </a:xfrm>
          <a:prstGeom prst="rect">
            <a:avLst/>
          </a:prstGeom>
          <a:noFill/>
          <a:ln/>
        </p:spPr>
        <p:txBody>
          <a:bodyPr wrap="square" rtlCol="0" anchor="ctr"/>
          <a:lstStyle/>
          <a:p>
            <a:pPr marL="0" indent="0">
              <a:buNone/>
            </a:pPr>
            <a:r>
              <a:rPr lang="en-US" sz="900" dirty="0">
                <a:solidFill>
                  <a:srgbClr val="3F5568"/>
                </a:solidFill>
                <a:latin typeface="Open Sans" pitchFamily="34" charset="0"/>
                <a:ea typeface="Open Sans" pitchFamily="34" charset="-122"/>
                <a:cs typeface="Open Sans" pitchFamily="34" charset="-120"/>
              </a:rPr>
              <a:t>11</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bg>
      <p:bgPr>
        <a:solidFill>
          <a:srgbClr val="005A8B"/>
        </a:solidFill>
        <a:effectLst/>
      </p:bgPr>
    </p:bg>
    <p:spTree>
      <p:nvGrpSpPr>
        <p:cNvPr id="1" name=""/>
        <p:cNvGrpSpPr/>
        <p:nvPr/>
      </p:nvGrpSpPr>
      <p:grpSpPr>
        <a:xfrm>
          <a:off x="0" y="0"/>
          <a:ext cx="0" cy="0"/>
          <a:chOff x="0" y="0"/>
          <a:chExt cx="0" cy="0"/>
        </a:xfrm>
      </p:grpSpPr>
      <p:sp>
        <p:nvSpPr>
          <p:cNvPr id="2" name="Text 0"/>
          <p:cNvSpPr/>
          <p:nvPr/>
        </p:nvSpPr>
        <p:spPr>
          <a:xfrm>
            <a:off x="685800" y="777240"/>
            <a:ext cx="9144000" cy="365760"/>
          </a:xfrm>
          <a:prstGeom prst="rect">
            <a:avLst/>
          </a:prstGeom>
          <a:noFill/>
          <a:ln/>
        </p:spPr>
        <p:txBody>
          <a:bodyPr wrap="square" rtlCol="0" anchor="ctr"/>
          <a:lstStyle/>
          <a:p>
            <a:pPr marL="0" indent="0">
              <a:buNone/>
            </a:pPr>
            <a:r>
              <a:rPr lang="en-US" sz="1200" b="1" kern="0" spc="200" dirty="0">
                <a:solidFill>
                  <a:srgbClr val="BFE0F0"/>
                </a:solidFill>
                <a:latin typeface="Open Sans SemiBold" pitchFamily="34" charset="0"/>
                <a:ea typeface="Open Sans SemiBold" pitchFamily="34" charset="-122"/>
                <a:cs typeface="Open Sans SemiBold" pitchFamily="34" charset="-120"/>
              </a:rPr>
              <a:t>THE GOLDEN RULE</a:t>
            </a:r>
            <a:endParaRPr lang="en-US" sz="1200" dirty="0"/>
          </a:p>
        </p:txBody>
      </p:sp>
      <p:sp>
        <p:nvSpPr>
          <p:cNvPr id="3" name="Text 1"/>
          <p:cNvSpPr/>
          <p:nvPr/>
        </p:nvSpPr>
        <p:spPr>
          <a:xfrm>
            <a:off x="658368" y="1143000"/>
            <a:ext cx="10789920" cy="1371600"/>
          </a:xfrm>
          <a:prstGeom prst="rect">
            <a:avLst/>
          </a:prstGeom>
          <a:noFill/>
          <a:ln/>
        </p:spPr>
        <p:txBody>
          <a:bodyPr wrap="square" rtlCol="0" anchor="ctr"/>
          <a:lstStyle/>
          <a:p>
            <a:pPr marL="0" indent="0">
              <a:lnSpc>
                <a:spcPct val="100000"/>
              </a:lnSpc>
              <a:buNone/>
            </a:pPr>
            <a:r>
              <a:rPr lang="en-US" sz="3200" b="1" dirty="0">
                <a:solidFill>
                  <a:srgbClr val="FFFFFF"/>
                </a:solidFill>
                <a:latin typeface="Open Sans" pitchFamily="34" charset="0"/>
                <a:ea typeface="Open Sans" pitchFamily="34" charset="-122"/>
                <a:cs typeface="Open Sans" pitchFamily="34" charset="-120"/>
              </a:rPr>
              <a:t>For every question you answer:</a:t>
            </a:r>
            <a:endParaRPr lang="en-US" sz="3200" dirty="0"/>
          </a:p>
          <a:p>
            <a:pPr marL="0" indent="0">
              <a:lnSpc>
                <a:spcPct val="100000"/>
              </a:lnSpc>
              <a:buNone/>
            </a:pPr>
            <a:r>
              <a:rPr lang="en-US" sz="3200" b="1" dirty="0">
                <a:solidFill>
                  <a:srgbClr val="FFFFFF"/>
                </a:solidFill>
                <a:latin typeface="Open Sans" pitchFamily="34" charset="0"/>
                <a:ea typeface="Open Sans" pitchFamily="34" charset="-122"/>
                <a:cs typeface="Open Sans" pitchFamily="34" charset="-120"/>
              </a:rPr>
              <a:t>attach a document AND cite the reference</a:t>
            </a:r>
            <a:endParaRPr lang="en-US" sz="3200" dirty="0"/>
          </a:p>
        </p:txBody>
      </p:sp>
      <p:sp>
        <p:nvSpPr>
          <p:cNvPr id="4" name="Shape 2"/>
          <p:cNvSpPr/>
          <p:nvPr/>
        </p:nvSpPr>
        <p:spPr>
          <a:xfrm>
            <a:off x="685800" y="3063240"/>
            <a:ext cx="5349240" cy="1874520"/>
          </a:xfrm>
          <a:prstGeom prst="roundRect">
            <a:avLst>
              <a:gd name="adj" fmla="val 6829"/>
            </a:avLst>
          </a:prstGeom>
          <a:solidFill>
            <a:srgbClr val="FFFFFF"/>
          </a:solidFill>
          <a:ln/>
          <a:effectLst>
            <a:outerShdw blurRad="152400" dist="50800" dir="5400000" algn="bl" rotWithShape="0">
              <a:srgbClr val="3A5A74">
                <a:alpha val="20000"/>
              </a:srgbClr>
            </a:outerShdw>
          </a:effectLst>
        </p:spPr>
        <p:txBody>
          <a:bodyPr/>
          <a:lstStyle/>
          <a:p>
            <a:endParaRPr lang="en-US"/>
          </a:p>
        </p:txBody>
      </p:sp>
      <p:sp>
        <p:nvSpPr>
          <p:cNvPr id="5" name="Shape 3"/>
          <p:cNvSpPr/>
          <p:nvPr/>
        </p:nvSpPr>
        <p:spPr>
          <a:xfrm>
            <a:off x="1051560" y="3429000"/>
            <a:ext cx="914400" cy="91440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6" name="Image 0" descr="icons_dlc/upload_white.png"/>
          <p:cNvPicPr>
            <a:picLocks noChangeAspect="1"/>
          </p:cNvPicPr>
          <p:nvPr/>
        </p:nvPicPr>
        <p:blipFill>
          <a:blip r:embed="rId3"/>
          <a:stretch>
            <a:fillRect/>
          </a:stretch>
        </p:blipFill>
        <p:spPr>
          <a:xfrm>
            <a:off x="1298448" y="3675888"/>
            <a:ext cx="420624" cy="420624"/>
          </a:xfrm>
          <a:prstGeom prst="rect">
            <a:avLst/>
          </a:prstGeom>
        </p:spPr>
      </p:pic>
      <p:sp>
        <p:nvSpPr>
          <p:cNvPr id="7" name="Text 4"/>
          <p:cNvSpPr/>
          <p:nvPr/>
        </p:nvSpPr>
        <p:spPr>
          <a:xfrm>
            <a:off x="2148840" y="3474720"/>
            <a:ext cx="3657600" cy="457200"/>
          </a:xfrm>
          <a:prstGeom prst="rect">
            <a:avLst/>
          </a:prstGeom>
          <a:noFill/>
          <a:ln/>
        </p:spPr>
        <p:txBody>
          <a:bodyPr wrap="square" rtlCol="0" anchor="ctr"/>
          <a:lstStyle/>
          <a:p>
            <a:pPr marL="0" indent="0">
              <a:buNone/>
            </a:pPr>
            <a:r>
              <a:rPr lang="en-US" sz="1900" b="1" dirty="0">
                <a:solidFill>
                  <a:srgbClr val="2169AD"/>
                </a:solidFill>
                <a:latin typeface="Open Sans" pitchFamily="34" charset="0"/>
                <a:ea typeface="Open Sans" pitchFamily="34" charset="-122"/>
                <a:cs typeface="Open Sans" pitchFamily="34" charset="-120"/>
              </a:rPr>
              <a:t>Supporting document</a:t>
            </a:r>
            <a:endParaRPr lang="en-US" sz="1900" dirty="0"/>
          </a:p>
        </p:txBody>
      </p:sp>
      <p:sp>
        <p:nvSpPr>
          <p:cNvPr id="8" name="Text 5"/>
          <p:cNvSpPr/>
          <p:nvPr/>
        </p:nvSpPr>
        <p:spPr>
          <a:xfrm>
            <a:off x="2148840" y="3950208"/>
            <a:ext cx="3703320" cy="868680"/>
          </a:xfrm>
          <a:prstGeom prst="rect">
            <a:avLst/>
          </a:prstGeom>
          <a:noFill/>
          <a:ln/>
        </p:spPr>
        <p:txBody>
          <a:bodyPr wrap="square" rtlCol="0" anchor="ctr"/>
          <a:lstStyle/>
          <a:p>
            <a:pPr marL="0" indent="0">
              <a:buNone/>
            </a:pPr>
            <a:endParaRPr lang="en-US" sz="1300" dirty="0"/>
          </a:p>
        </p:txBody>
      </p:sp>
      <p:sp>
        <p:nvSpPr>
          <p:cNvPr id="9" name="Shape 6"/>
          <p:cNvSpPr/>
          <p:nvPr/>
        </p:nvSpPr>
        <p:spPr>
          <a:xfrm>
            <a:off x="6309360" y="3063240"/>
            <a:ext cx="5349240" cy="1874520"/>
          </a:xfrm>
          <a:prstGeom prst="roundRect">
            <a:avLst>
              <a:gd name="adj" fmla="val 6829"/>
            </a:avLst>
          </a:prstGeom>
          <a:solidFill>
            <a:srgbClr val="FFFFFF"/>
          </a:solidFill>
          <a:ln/>
          <a:effectLst>
            <a:outerShdw blurRad="152400" dist="50800" dir="5400000" algn="bl" rotWithShape="0">
              <a:srgbClr val="3A5A74">
                <a:alpha val="20000"/>
              </a:srgbClr>
            </a:outerShdw>
          </a:effectLst>
        </p:spPr>
        <p:txBody>
          <a:bodyPr/>
          <a:lstStyle/>
          <a:p>
            <a:endParaRPr lang="en-US"/>
          </a:p>
        </p:txBody>
      </p:sp>
      <p:sp>
        <p:nvSpPr>
          <p:cNvPr id="10" name="Shape 7"/>
          <p:cNvSpPr/>
          <p:nvPr/>
        </p:nvSpPr>
        <p:spPr>
          <a:xfrm>
            <a:off x="6675120" y="3429000"/>
            <a:ext cx="914400" cy="91440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11" name="Image 1" descr="icons_dlc/link_white.png"/>
          <p:cNvPicPr>
            <a:picLocks noChangeAspect="1"/>
          </p:cNvPicPr>
          <p:nvPr/>
        </p:nvPicPr>
        <p:blipFill>
          <a:blip r:embed="rId4"/>
          <a:stretch>
            <a:fillRect/>
          </a:stretch>
        </p:blipFill>
        <p:spPr>
          <a:xfrm>
            <a:off x="6922008" y="3675888"/>
            <a:ext cx="420624" cy="420624"/>
          </a:xfrm>
          <a:prstGeom prst="rect">
            <a:avLst/>
          </a:prstGeom>
        </p:spPr>
      </p:pic>
      <p:sp>
        <p:nvSpPr>
          <p:cNvPr id="12" name="Text 8"/>
          <p:cNvSpPr/>
          <p:nvPr/>
        </p:nvSpPr>
        <p:spPr>
          <a:xfrm>
            <a:off x="7772400" y="3474720"/>
            <a:ext cx="3657600" cy="457200"/>
          </a:xfrm>
          <a:prstGeom prst="rect">
            <a:avLst/>
          </a:prstGeom>
          <a:noFill/>
          <a:ln/>
        </p:spPr>
        <p:txBody>
          <a:bodyPr wrap="square" rtlCol="0" anchor="ctr"/>
          <a:lstStyle/>
          <a:p>
            <a:pPr marL="0" indent="0">
              <a:buNone/>
            </a:pPr>
            <a:r>
              <a:rPr lang="en-US" sz="1900" b="1" dirty="0">
                <a:solidFill>
                  <a:srgbClr val="2169AD"/>
                </a:solidFill>
                <a:latin typeface="Open Sans" pitchFamily="34" charset="0"/>
                <a:ea typeface="Open Sans" pitchFamily="34" charset="-122"/>
                <a:cs typeface="Open Sans" pitchFamily="34" charset="-120"/>
              </a:rPr>
              <a:t>Reference citation</a:t>
            </a:r>
            <a:endParaRPr lang="en-US" sz="1900" dirty="0"/>
          </a:p>
        </p:txBody>
      </p:sp>
      <p:sp>
        <p:nvSpPr>
          <p:cNvPr id="13" name="Text 9"/>
          <p:cNvSpPr/>
          <p:nvPr/>
        </p:nvSpPr>
        <p:spPr>
          <a:xfrm>
            <a:off x="7772400" y="3950208"/>
            <a:ext cx="3703320" cy="868680"/>
          </a:xfrm>
          <a:prstGeom prst="rect">
            <a:avLst/>
          </a:prstGeom>
          <a:noFill/>
          <a:ln/>
        </p:spPr>
        <p:txBody>
          <a:bodyPr wrap="square" rtlCol="0" anchor="ctr"/>
          <a:lstStyle/>
          <a:p>
            <a:pPr marL="0" indent="0">
              <a:buNone/>
            </a:pPr>
            <a:endParaRPr lang="en-US" sz="1300" dirty="0"/>
          </a:p>
        </p:txBody>
      </p:sp>
      <p:sp>
        <p:nvSpPr>
          <p:cNvPr id="14" name="Shape 10"/>
          <p:cNvSpPr/>
          <p:nvPr/>
        </p:nvSpPr>
        <p:spPr>
          <a:xfrm>
            <a:off x="5870448" y="3703320"/>
            <a:ext cx="640080" cy="640080"/>
          </a:xfrm>
          <a:prstGeom prst="ellipse">
            <a:avLst/>
          </a:prstGeom>
          <a:solidFill>
            <a:srgbClr val="FFC20E"/>
          </a:solidFill>
          <a:ln/>
          <a:effectLst>
            <a:outerShdw blurRad="114300" dist="38100" dir="5400000" algn="bl" rotWithShape="0">
              <a:srgbClr val="6B7C8B">
                <a:alpha val="30000"/>
              </a:srgbClr>
            </a:outerShdw>
          </a:effectLst>
        </p:spPr>
        <p:txBody>
          <a:bodyPr/>
          <a:lstStyle/>
          <a:p>
            <a:endParaRPr lang="en-US"/>
          </a:p>
        </p:txBody>
      </p:sp>
      <p:sp>
        <p:nvSpPr>
          <p:cNvPr id="15" name="Text 11"/>
          <p:cNvSpPr/>
          <p:nvPr/>
        </p:nvSpPr>
        <p:spPr>
          <a:xfrm>
            <a:off x="5870448" y="3621024"/>
            <a:ext cx="640080" cy="640080"/>
          </a:xfrm>
          <a:prstGeom prst="rect">
            <a:avLst/>
          </a:prstGeom>
          <a:noFill/>
          <a:ln/>
        </p:spPr>
        <p:txBody>
          <a:bodyPr wrap="square" rtlCol="0" anchor="ctr"/>
          <a:lstStyle/>
          <a:p>
            <a:pPr marL="0" indent="0" algn="ctr">
              <a:buNone/>
            </a:pPr>
            <a:r>
              <a:rPr lang="en-US" sz="3000" b="1" dirty="0">
                <a:solidFill>
                  <a:srgbClr val="091823"/>
                </a:solidFill>
                <a:latin typeface="Open Sans" pitchFamily="34" charset="0"/>
                <a:ea typeface="Open Sans" pitchFamily="34" charset="-122"/>
                <a:cs typeface="Open Sans" pitchFamily="34" charset="-120"/>
              </a:rPr>
              <a:t>+</a:t>
            </a:r>
            <a:endParaRPr lang="en-US" sz="3000" dirty="0"/>
          </a:p>
        </p:txBody>
      </p:sp>
      <p:sp>
        <p:nvSpPr>
          <p:cNvPr id="16" name="Text 12"/>
          <p:cNvSpPr/>
          <p:nvPr/>
        </p:nvSpPr>
        <p:spPr>
          <a:xfrm>
            <a:off x="685800" y="5257800"/>
            <a:ext cx="10789920" cy="457200"/>
          </a:xfrm>
          <a:prstGeom prst="rect">
            <a:avLst/>
          </a:prstGeom>
          <a:noFill/>
          <a:ln/>
        </p:spPr>
        <p:txBody>
          <a:bodyPr wrap="square" rtlCol="0" anchor="ctr"/>
          <a:lstStyle/>
          <a:p>
            <a:pPr marL="0" indent="0" algn="ctr">
              <a:buNone/>
            </a:pPr>
            <a:r>
              <a:rPr lang="en-US" sz="1500" i="1" dirty="0">
                <a:solidFill>
                  <a:srgbClr val="E4F2FA"/>
                </a:solidFill>
                <a:latin typeface="Open Sans" pitchFamily="34" charset="0"/>
                <a:ea typeface="Open Sans" pitchFamily="34" charset="-122"/>
                <a:cs typeface="Open Sans" pitchFamily="34" charset="-120"/>
              </a:rPr>
              <a:t>Incorrect document or citation will hold up your review</a:t>
            </a:r>
            <a:endParaRPr lang="en-US" sz="1500" dirty="0"/>
          </a:p>
        </p:txBody>
      </p:sp>
      <p:pic>
        <p:nvPicPr>
          <p:cNvPr id="17" name="Image 2" descr="brand/dlc_mark_white.png"/>
          <p:cNvPicPr>
            <a:picLocks noChangeAspect="1"/>
          </p:cNvPicPr>
          <p:nvPr/>
        </p:nvPicPr>
        <p:blipFill>
          <a:blip r:embed="rId5"/>
          <a:stretch>
            <a:fillRect/>
          </a:stretch>
        </p:blipFill>
        <p:spPr>
          <a:xfrm>
            <a:off x="11430000" y="6419088"/>
            <a:ext cx="457200" cy="183794"/>
          </a:xfrm>
          <a:prstGeom prst="rect">
            <a:avLst/>
          </a:prstGeom>
        </p:spPr>
      </p:pic>
      <p:sp>
        <p:nvSpPr>
          <p:cNvPr id="18" name="Text 13"/>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chemeClr val="bg1"/>
                </a:solidFill>
                <a:latin typeface="Open Sans" pitchFamily="34" charset="0"/>
                <a:ea typeface="Open Sans" pitchFamily="34" charset="-122"/>
                <a:cs typeface="Open Sans" pitchFamily="34" charset="-120"/>
              </a:rPr>
              <a:t>12</a:t>
            </a:r>
            <a:endParaRPr lang="en-US" sz="900" dirty="0">
              <a:solidFill>
                <a:schemeClr val="bg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0">
    <p:bg>
      <p:bgPr>
        <a:solidFill>
          <a:srgbClr val="005A8B"/>
        </a:solidFill>
        <a:effectLst/>
      </p:bgPr>
    </p:bg>
    <p:spTree>
      <p:nvGrpSpPr>
        <p:cNvPr id="1" name=""/>
        <p:cNvGrpSpPr/>
        <p:nvPr/>
      </p:nvGrpSpPr>
      <p:grpSpPr>
        <a:xfrm>
          <a:off x="0" y="0"/>
          <a:ext cx="0" cy="0"/>
          <a:chOff x="0" y="0"/>
          <a:chExt cx="0" cy="0"/>
        </a:xfrm>
      </p:grpSpPr>
      <p:sp>
        <p:nvSpPr>
          <p:cNvPr id="5" name="Text 3"/>
          <p:cNvSpPr/>
          <p:nvPr/>
        </p:nvSpPr>
        <p:spPr>
          <a:xfrm>
            <a:off x="685800" y="621792"/>
            <a:ext cx="9144000" cy="320040"/>
          </a:xfrm>
          <a:prstGeom prst="rect">
            <a:avLst/>
          </a:prstGeom>
          <a:noFill/>
          <a:ln/>
        </p:spPr>
        <p:txBody>
          <a:bodyPr wrap="square" rtlCol="0" anchor="ctr"/>
          <a:lstStyle/>
          <a:p>
            <a:pPr marL="0" indent="0">
              <a:buNone/>
            </a:pPr>
            <a:r>
              <a:rPr lang="en-US" sz="1200" b="1" kern="0" spc="200" dirty="0">
                <a:solidFill>
                  <a:srgbClr val="4FC6E0"/>
                </a:solidFill>
                <a:latin typeface="Open Sans SemiBold" pitchFamily="34" charset="0"/>
                <a:ea typeface="Open Sans SemiBold" pitchFamily="34" charset="-122"/>
                <a:cs typeface="Open Sans SemiBold" pitchFamily="34" charset="-120"/>
              </a:rPr>
              <a:t>THE SUBMISSION PROCESS</a:t>
            </a:r>
            <a:endParaRPr lang="en-US" sz="1200" dirty="0"/>
          </a:p>
        </p:txBody>
      </p:sp>
      <p:sp>
        <p:nvSpPr>
          <p:cNvPr id="6" name="Text 4"/>
          <p:cNvSpPr/>
          <p:nvPr/>
        </p:nvSpPr>
        <p:spPr>
          <a:xfrm>
            <a:off x="658368" y="932688"/>
            <a:ext cx="10515600" cy="640080"/>
          </a:xfrm>
          <a:prstGeom prst="rect">
            <a:avLst/>
          </a:prstGeom>
          <a:noFill/>
          <a:ln/>
        </p:spPr>
        <p:txBody>
          <a:bodyPr wrap="square" rtlCol="0" anchor="ctr"/>
          <a:lstStyle/>
          <a:p>
            <a:pPr marL="0" indent="0">
              <a:buNone/>
            </a:pPr>
            <a:r>
              <a:rPr lang="en-US" sz="3100" b="1" dirty="0">
                <a:solidFill>
                  <a:srgbClr val="FFFFFF"/>
                </a:solidFill>
                <a:latin typeface="Open Sans" pitchFamily="34" charset="0"/>
                <a:ea typeface="Open Sans" pitchFamily="34" charset="-122"/>
                <a:cs typeface="Open Sans" pitchFamily="34" charset="-120"/>
              </a:rPr>
              <a:t>Six Steps, Start to Finish</a:t>
            </a:r>
            <a:endParaRPr lang="en-US" sz="3100" dirty="0"/>
          </a:p>
        </p:txBody>
      </p:sp>
      <p:sp>
        <p:nvSpPr>
          <p:cNvPr id="7" name="Shape 5"/>
          <p:cNvSpPr/>
          <p:nvPr/>
        </p:nvSpPr>
        <p:spPr>
          <a:xfrm>
            <a:off x="1234440" y="3017520"/>
            <a:ext cx="9738360" cy="0"/>
          </a:xfrm>
          <a:prstGeom prst="line">
            <a:avLst/>
          </a:prstGeom>
          <a:noFill/>
          <a:ln w="25400">
            <a:solidFill>
              <a:srgbClr val="12324C"/>
            </a:solidFill>
            <a:prstDash val="dash"/>
          </a:ln>
        </p:spPr>
        <p:txBody>
          <a:bodyPr/>
          <a:lstStyle/>
          <a:p>
            <a:endParaRPr lang="en-US"/>
          </a:p>
        </p:txBody>
      </p:sp>
      <p:sp>
        <p:nvSpPr>
          <p:cNvPr id="8" name="Shape 6"/>
          <p:cNvSpPr/>
          <p:nvPr/>
        </p:nvSpPr>
        <p:spPr>
          <a:xfrm>
            <a:off x="914400" y="2651760"/>
            <a:ext cx="731520" cy="73152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9" name="Image 0" descr="icons_dlc/login_white.png"/>
          <p:cNvPicPr>
            <a:picLocks noChangeAspect="1"/>
          </p:cNvPicPr>
          <p:nvPr/>
        </p:nvPicPr>
        <p:blipFill>
          <a:blip r:embed="rId3"/>
          <a:stretch>
            <a:fillRect/>
          </a:stretch>
        </p:blipFill>
        <p:spPr>
          <a:xfrm>
            <a:off x="1111910" y="2849270"/>
            <a:ext cx="336499" cy="336499"/>
          </a:xfrm>
          <a:prstGeom prst="rect">
            <a:avLst/>
          </a:prstGeom>
        </p:spPr>
      </p:pic>
      <p:sp>
        <p:nvSpPr>
          <p:cNvPr id="10" name="Shape 7"/>
          <p:cNvSpPr/>
          <p:nvPr/>
        </p:nvSpPr>
        <p:spPr>
          <a:xfrm>
            <a:off x="1417320" y="2496312"/>
            <a:ext cx="384048" cy="384048"/>
          </a:xfrm>
          <a:prstGeom prst="ellipse">
            <a:avLst/>
          </a:prstGeom>
          <a:solidFill>
            <a:srgbClr val="FFC20E"/>
          </a:solidFill>
          <a:ln/>
        </p:spPr>
        <p:txBody>
          <a:bodyPr/>
          <a:lstStyle/>
          <a:p>
            <a:endParaRPr lang="en-US"/>
          </a:p>
        </p:txBody>
      </p:sp>
      <p:sp>
        <p:nvSpPr>
          <p:cNvPr id="11" name="Text 8"/>
          <p:cNvSpPr/>
          <p:nvPr/>
        </p:nvSpPr>
        <p:spPr>
          <a:xfrm>
            <a:off x="1417320" y="2496312"/>
            <a:ext cx="384048" cy="384048"/>
          </a:xfrm>
          <a:prstGeom prst="rect">
            <a:avLst/>
          </a:prstGeom>
          <a:noFill/>
          <a:ln/>
        </p:spPr>
        <p:txBody>
          <a:bodyPr wrap="square" rtlCol="0" anchor="ctr"/>
          <a:lstStyle/>
          <a:p>
            <a:pPr marL="0" indent="0" algn="ctr">
              <a:buNone/>
            </a:pPr>
            <a:r>
              <a:rPr lang="en-US" sz="1300" b="1" dirty="0">
                <a:solidFill>
                  <a:srgbClr val="091823"/>
                </a:solidFill>
                <a:latin typeface="Open Sans" pitchFamily="34" charset="0"/>
                <a:ea typeface="Open Sans" pitchFamily="34" charset="-122"/>
                <a:cs typeface="Open Sans" pitchFamily="34" charset="-120"/>
              </a:rPr>
              <a:t>1</a:t>
            </a:r>
            <a:endParaRPr lang="en-US" sz="1300" dirty="0"/>
          </a:p>
        </p:txBody>
      </p:sp>
      <p:sp>
        <p:nvSpPr>
          <p:cNvPr id="12" name="Text 9"/>
          <p:cNvSpPr/>
          <p:nvPr/>
        </p:nvSpPr>
        <p:spPr>
          <a:xfrm>
            <a:off x="411480" y="3566160"/>
            <a:ext cx="1737360" cy="457200"/>
          </a:xfrm>
          <a:prstGeom prst="rect">
            <a:avLst/>
          </a:prstGeom>
          <a:noFill/>
          <a:ln/>
        </p:spPr>
        <p:txBody>
          <a:bodyPr wrap="square"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Log in &amp; select</a:t>
            </a:r>
            <a:endParaRPr lang="en-US" sz="1300" dirty="0"/>
          </a:p>
        </p:txBody>
      </p:sp>
      <p:sp>
        <p:nvSpPr>
          <p:cNvPr id="13" name="Text 10"/>
          <p:cNvSpPr/>
          <p:nvPr/>
        </p:nvSpPr>
        <p:spPr>
          <a:xfrm>
            <a:off x="365760" y="4023360"/>
            <a:ext cx="1828800" cy="548640"/>
          </a:xfrm>
          <a:prstGeom prst="rect">
            <a:avLst/>
          </a:prstGeom>
          <a:noFill/>
          <a:ln/>
        </p:spPr>
        <p:txBody>
          <a:bodyPr wrap="square" rtlCol="0" anchor="ctr"/>
          <a:lstStyle/>
          <a:p>
            <a:pPr marL="0" indent="0" algn="ctr">
              <a:buNone/>
            </a:pPr>
            <a:r>
              <a:rPr lang="en-US" sz="1050" dirty="0">
                <a:solidFill>
                  <a:srgbClr val="8FB2CC"/>
                </a:solidFill>
                <a:latin typeface="Open Sans" pitchFamily="34" charset="0"/>
                <a:ea typeface="Open Sans" pitchFamily="34" charset="-122"/>
                <a:cs typeface="Open Sans" pitchFamily="34" charset="-120"/>
              </a:rPr>
              <a:t>NLC OEM – Update</a:t>
            </a:r>
            <a:endParaRPr lang="en-US" sz="1050" dirty="0"/>
          </a:p>
        </p:txBody>
      </p:sp>
      <p:sp>
        <p:nvSpPr>
          <p:cNvPr id="14" name="Shape 11"/>
          <p:cNvSpPr/>
          <p:nvPr/>
        </p:nvSpPr>
        <p:spPr>
          <a:xfrm>
            <a:off x="2761488" y="2651760"/>
            <a:ext cx="731520" cy="73152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15" name="Image 1" descr="icons_dlc/form_white.png"/>
          <p:cNvPicPr>
            <a:picLocks noChangeAspect="1"/>
          </p:cNvPicPr>
          <p:nvPr/>
        </p:nvPicPr>
        <p:blipFill>
          <a:blip r:embed="rId4"/>
          <a:stretch>
            <a:fillRect/>
          </a:stretch>
        </p:blipFill>
        <p:spPr>
          <a:xfrm>
            <a:off x="2958998" y="2849270"/>
            <a:ext cx="336499" cy="336499"/>
          </a:xfrm>
          <a:prstGeom prst="rect">
            <a:avLst/>
          </a:prstGeom>
        </p:spPr>
      </p:pic>
      <p:sp>
        <p:nvSpPr>
          <p:cNvPr id="16" name="Shape 12"/>
          <p:cNvSpPr/>
          <p:nvPr/>
        </p:nvSpPr>
        <p:spPr>
          <a:xfrm>
            <a:off x="3264408" y="2496312"/>
            <a:ext cx="384048" cy="384048"/>
          </a:xfrm>
          <a:prstGeom prst="ellipse">
            <a:avLst/>
          </a:prstGeom>
          <a:solidFill>
            <a:srgbClr val="FFC20E"/>
          </a:solidFill>
          <a:ln/>
        </p:spPr>
        <p:txBody>
          <a:bodyPr/>
          <a:lstStyle/>
          <a:p>
            <a:endParaRPr lang="en-US"/>
          </a:p>
        </p:txBody>
      </p:sp>
      <p:sp>
        <p:nvSpPr>
          <p:cNvPr id="17" name="Text 13"/>
          <p:cNvSpPr/>
          <p:nvPr/>
        </p:nvSpPr>
        <p:spPr>
          <a:xfrm>
            <a:off x="3264408" y="2496312"/>
            <a:ext cx="384048" cy="384048"/>
          </a:xfrm>
          <a:prstGeom prst="rect">
            <a:avLst/>
          </a:prstGeom>
          <a:noFill/>
          <a:ln/>
        </p:spPr>
        <p:txBody>
          <a:bodyPr wrap="square" rtlCol="0" anchor="ctr"/>
          <a:lstStyle/>
          <a:p>
            <a:pPr marL="0" indent="0" algn="ctr">
              <a:buNone/>
            </a:pPr>
            <a:r>
              <a:rPr lang="en-US" sz="1300" b="1" dirty="0">
                <a:solidFill>
                  <a:srgbClr val="091823"/>
                </a:solidFill>
                <a:latin typeface="Open Sans" pitchFamily="34" charset="0"/>
                <a:ea typeface="Open Sans" pitchFamily="34" charset="-122"/>
                <a:cs typeface="Open Sans" pitchFamily="34" charset="-120"/>
              </a:rPr>
              <a:t>2</a:t>
            </a:r>
            <a:endParaRPr lang="en-US" sz="1300" dirty="0"/>
          </a:p>
        </p:txBody>
      </p:sp>
      <p:sp>
        <p:nvSpPr>
          <p:cNvPr id="18" name="Text 14"/>
          <p:cNvSpPr/>
          <p:nvPr/>
        </p:nvSpPr>
        <p:spPr>
          <a:xfrm>
            <a:off x="2258568" y="3566160"/>
            <a:ext cx="1737360" cy="457200"/>
          </a:xfrm>
          <a:prstGeom prst="rect">
            <a:avLst/>
          </a:prstGeom>
          <a:noFill/>
          <a:ln/>
        </p:spPr>
        <p:txBody>
          <a:bodyPr wrap="square"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Open the form</a:t>
            </a:r>
            <a:endParaRPr lang="en-US" sz="1300" dirty="0"/>
          </a:p>
        </p:txBody>
      </p:sp>
      <p:sp>
        <p:nvSpPr>
          <p:cNvPr id="19" name="Text 15"/>
          <p:cNvSpPr/>
          <p:nvPr/>
        </p:nvSpPr>
        <p:spPr>
          <a:xfrm>
            <a:off x="2212848" y="4023360"/>
            <a:ext cx="1828800" cy="548640"/>
          </a:xfrm>
          <a:prstGeom prst="rect">
            <a:avLst/>
          </a:prstGeom>
          <a:noFill/>
          <a:ln/>
        </p:spPr>
        <p:txBody>
          <a:bodyPr wrap="square" rtlCol="0" anchor="ctr"/>
          <a:lstStyle/>
          <a:p>
            <a:pPr marL="0" indent="0" algn="ctr">
              <a:buNone/>
            </a:pPr>
            <a:r>
              <a:rPr lang="en-US" sz="1050" dirty="0">
                <a:solidFill>
                  <a:srgbClr val="8FB2CC"/>
                </a:solidFill>
                <a:latin typeface="Open Sans" pitchFamily="34" charset="0"/>
                <a:ea typeface="Open Sans" pitchFamily="34" charset="-122"/>
                <a:cs typeface="Open Sans" pitchFamily="34" charset="-120"/>
              </a:rPr>
              <a:t>Streamlined V5.2 update</a:t>
            </a:r>
            <a:endParaRPr lang="en-US" sz="1050" dirty="0"/>
          </a:p>
        </p:txBody>
      </p:sp>
      <p:sp>
        <p:nvSpPr>
          <p:cNvPr id="20" name="Shape 16"/>
          <p:cNvSpPr/>
          <p:nvPr/>
        </p:nvSpPr>
        <p:spPr>
          <a:xfrm>
            <a:off x="4608576" y="2651760"/>
            <a:ext cx="731520" cy="73152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21" name="Image 2" descr="icons_dlc/edit_white.png"/>
          <p:cNvPicPr>
            <a:picLocks noChangeAspect="1"/>
          </p:cNvPicPr>
          <p:nvPr/>
        </p:nvPicPr>
        <p:blipFill>
          <a:blip r:embed="rId5"/>
          <a:stretch>
            <a:fillRect/>
          </a:stretch>
        </p:blipFill>
        <p:spPr>
          <a:xfrm>
            <a:off x="4806086" y="2849270"/>
            <a:ext cx="336499" cy="336499"/>
          </a:xfrm>
          <a:prstGeom prst="rect">
            <a:avLst/>
          </a:prstGeom>
        </p:spPr>
      </p:pic>
      <p:sp>
        <p:nvSpPr>
          <p:cNvPr id="22" name="Shape 17"/>
          <p:cNvSpPr/>
          <p:nvPr/>
        </p:nvSpPr>
        <p:spPr>
          <a:xfrm>
            <a:off x="5111496" y="2496312"/>
            <a:ext cx="384048" cy="384048"/>
          </a:xfrm>
          <a:prstGeom prst="ellipse">
            <a:avLst/>
          </a:prstGeom>
          <a:solidFill>
            <a:srgbClr val="FFC20E"/>
          </a:solidFill>
          <a:ln/>
        </p:spPr>
        <p:txBody>
          <a:bodyPr/>
          <a:lstStyle/>
          <a:p>
            <a:endParaRPr lang="en-US"/>
          </a:p>
        </p:txBody>
      </p:sp>
      <p:sp>
        <p:nvSpPr>
          <p:cNvPr id="23" name="Text 18"/>
          <p:cNvSpPr/>
          <p:nvPr/>
        </p:nvSpPr>
        <p:spPr>
          <a:xfrm>
            <a:off x="5111496" y="2496312"/>
            <a:ext cx="384048" cy="384048"/>
          </a:xfrm>
          <a:prstGeom prst="rect">
            <a:avLst/>
          </a:prstGeom>
          <a:noFill/>
          <a:ln/>
        </p:spPr>
        <p:txBody>
          <a:bodyPr wrap="square" rtlCol="0" anchor="ctr"/>
          <a:lstStyle/>
          <a:p>
            <a:pPr marL="0" indent="0" algn="ctr">
              <a:buNone/>
            </a:pPr>
            <a:r>
              <a:rPr lang="en-US" sz="1300" b="1" dirty="0">
                <a:solidFill>
                  <a:srgbClr val="091823"/>
                </a:solidFill>
                <a:latin typeface="Open Sans" pitchFamily="34" charset="0"/>
                <a:ea typeface="Open Sans" pitchFamily="34" charset="-122"/>
                <a:cs typeface="Open Sans" pitchFamily="34" charset="-120"/>
              </a:rPr>
              <a:t>3</a:t>
            </a:r>
            <a:endParaRPr lang="en-US" sz="1300" dirty="0"/>
          </a:p>
        </p:txBody>
      </p:sp>
      <p:sp>
        <p:nvSpPr>
          <p:cNvPr id="24" name="Text 19"/>
          <p:cNvSpPr/>
          <p:nvPr/>
        </p:nvSpPr>
        <p:spPr>
          <a:xfrm>
            <a:off x="4105656" y="3566160"/>
            <a:ext cx="1737360" cy="457200"/>
          </a:xfrm>
          <a:prstGeom prst="rect">
            <a:avLst/>
          </a:prstGeom>
          <a:noFill/>
          <a:ln/>
        </p:spPr>
        <p:txBody>
          <a:bodyPr wrap="square"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Answer questions</a:t>
            </a:r>
            <a:endParaRPr lang="en-US" sz="1300" dirty="0"/>
          </a:p>
        </p:txBody>
      </p:sp>
      <p:sp>
        <p:nvSpPr>
          <p:cNvPr id="25" name="Text 20"/>
          <p:cNvSpPr/>
          <p:nvPr/>
        </p:nvSpPr>
        <p:spPr>
          <a:xfrm>
            <a:off x="4059936" y="4023360"/>
            <a:ext cx="1828800" cy="548640"/>
          </a:xfrm>
          <a:prstGeom prst="rect">
            <a:avLst/>
          </a:prstGeom>
          <a:noFill/>
          <a:ln/>
        </p:spPr>
        <p:txBody>
          <a:bodyPr wrap="square" rtlCol="0" anchor="ctr"/>
          <a:lstStyle/>
          <a:p>
            <a:pPr marL="0" indent="0" algn="ctr">
              <a:buNone/>
            </a:pPr>
            <a:r>
              <a:rPr lang="en-US" sz="1050" dirty="0">
                <a:solidFill>
                  <a:srgbClr val="8FB2CC"/>
                </a:solidFill>
                <a:latin typeface="Open Sans" pitchFamily="34" charset="0"/>
                <a:ea typeface="Open Sans" pitchFamily="34" charset="-122"/>
                <a:cs typeface="Open Sans" pitchFamily="34" charset="-120"/>
              </a:rPr>
              <a:t>Applicable V5.2 items</a:t>
            </a:r>
            <a:endParaRPr lang="en-US" sz="1050" dirty="0"/>
          </a:p>
        </p:txBody>
      </p:sp>
      <p:sp>
        <p:nvSpPr>
          <p:cNvPr id="26" name="Shape 21"/>
          <p:cNvSpPr/>
          <p:nvPr/>
        </p:nvSpPr>
        <p:spPr>
          <a:xfrm>
            <a:off x="6455664" y="2651760"/>
            <a:ext cx="731520" cy="731520"/>
          </a:xfrm>
          <a:prstGeom prst="ellipse">
            <a:avLst/>
          </a:prstGeom>
          <a:solidFill>
            <a:srgbClr val="4FC6E0"/>
          </a:solidFill>
          <a:ln/>
          <a:effectLst>
            <a:outerShdw blurRad="114300" dist="38100" dir="5400000" algn="bl" rotWithShape="0">
              <a:srgbClr val="6B7C8B">
                <a:alpha val="30000"/>
              </a:srgbClr>
            </a:outerShdw>
          </a:effectLst>
        </p:spPr>
        <p:txBody>
          <a:bodyPr/>
          <a:lstStyle/>
          <a:p>
            <a:endParaRPr lang="en-US"/>
          </a:p>
        </p:txBody>
      </p:sp>
      <p:pic>
        <p:nvPicPr>
          <p:cNvPr id="27" name="Image 3" descr="icons_dlc/upload_white.png"/>
          <p:cNvPicPr>
            <a:picLocks noChangeAspect="1"/>
          </p:cNvPicPr>
          <p:nvPr/>
        </p:nvPicPr>
        <p:blipFill>
          <a:blip r:embed="rId6"/>
          <a:stretch>
            <a:fillRect/>
          </a:stretch>
        </p:blipFill>
        <p:spPr>
          <a:xfrm>
            <a:off x="6653174" y="2849270"/>
            <a:ext cx="336499" cy="336499"/>
          </a:xfrm>
          <a:prstGeom prst="rect">
            <a:avLst/>
          </a:prstGeom>
        </p:spPr>
      </p:pic>
      <p:sp>
        <p:nvSpPr>
          <p:cNvPr id="28" name="Shape 22"/>
          <p:cNvSpPr/>
          <p:nvPr/>
        </p:nvSpPr>
        <p:spPr>
          <a:xfrm>
            <a:off x="6958584" y="2496312"/>
            <a:ext cx="384048" cy="384048"/>
          </a:xfrm>
          <a:prstGeom prst="ellipse">
            <a:avLst/>
          </a:prstGeom>
          <a:solidFill>
            <a:srgbClr val="FFC20E"/>
          </a:solidFill>
          <a:ln/>
        </p:spPr>
        <p:txBody>
          <a:bodyPr/>
          <a:lstStyle/>
          <a:p>
            <a:endParaRPr lang="en-US"/>
          </a:p>
        </p:txBody>
      </p:sp>
      <p:sp>
        <p:nvSpPr>
          <p:cNvPr id="29" name="Text 23"/>
          <p:cNvSpPr/>
          <p:nvPr/>
        </p:nvSpPr>
        <p:spPr>
          <a:xfrm>
            <a:off x="6958584" y="2496312"/>
            <a:ext cx="384048" cy="384048"/>
          </a:xfrm>
          <a:prstGeom prst="rect">
            <a:avLst/>
          </a:prstGeom>
          <a:noFill/>
          <a:ln/>
        </p:spPr>
        <p:txBody>
          <a:bodyPr wrap="square" rtlCol="0" anchor="ctr"/>
          <a:lstStyle/>
          <a:p>
            <a:pPr marL="0" indent="0" algn="ctr">
              <a:buNone/>
            </a:pPr>
            <a:r>
              <a:rPr lang="en-US" sz="1300" b="1" dirty="0">
                <a:solidFill>
                  <a:srgbClr val="091823"/>
                </a:solidFill>
                <a:latin typeface="Open Sans" pitchFamily="34" charset="0"/>
                <a:ea typeface="Open Sans" pitchFamily="34" charset="-122"/>
                <a:cs typeface="Open Sans" pitchFamily="34" charset="-120"/>
              </a:rPr>
              <a:t>4</a:t>
            </a:r>
            <a:endParaRPr lang="en-US" sz="1300" dirty="0"/>
          </a:p>
        </p:txBody>
      </p:sp>
      <p:sp>
        <p:nvSpPr>
          <p:cNvPr id="30" name="Text 24"/>
          <p:cNvSpPr/>
          <p:nvPr/>
        </p:nvSpPr>
        <p:spPr>
          <a:xfrm>
            <a:off x="5952744" y="3566160"/>
            <a:ext cx="1737360" cy="457200"/>
          </a:xfrm>
          <a:prstGeom prst="rect">
            <a:avLst/>
          </a:prstGeom>
          <a:noFill/>
          <a:ln/>
        </p:spPr>
        <p:txBody>
          <a:bodyPr wrap="square"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Attach &amp; cite</a:t>
            </a:r>
            <a:endParaRPr lang="en-US" sz="1300" dirty="0"/>
          </a:p>
        </p:txBody>
      </p:sp>
      <p:sp>
        <p:nvSpPr>
          <p:cNvPr id="31" name="Text 25"/>
          <p:cNvSpPr/>
          <p:nvPr/>
        </p:nvSpPr>
        <p:spPr>
          <a:xfrm>
            <a:off x="5907024" y="4023360"/>
            <a:ext cx="1828800" cy="548640"/>
          </a:xfrm>
          <a:prstGeom prst="rect">
            <a:avLst/>
          </a:prstGeom>
          <a:noFill/>
          <a:ln/>
        </p:spPr>
        <p:txBody>
          <a:bodyPr wrap="square" rtlCol="0" anchor="ctr"/>
          <a:lstStyle/>
          <a:p>
            <a:pPr marL="0" indent="0" algn="ctr">
              <a:buNone/>
            </a:pPr>
            <a:r>
              <a:rPr lang="en-US" sz="1050" dirty="0">
                <a:solidFill>
                  <a:srgbClr val="8FB2CC"/>
                </a:solidFill>
                <a:latin typeface="Open Sans" pitchFamily="34" charset="0"/>
                <a:ea typeface="Open Sans" pitchFamily="34" charset="-122"/>
                <a:cs typeface="Open Sans" pitchFamily="34" charset="-120"/>
              </a:rPr>
              <a:t>Doc + reference each</a:t>
            </a:r>
            <a:endParaRPr lang="en-US" sz="1050" dirty="0"/>
          </a:p>
        </p:txBody>
      </p:sp>
      <p:sp>
        <p:nvSpPr>
          <p:cNvPr id="32" name="Shape 26"/>
          <p:cNvSpPr/>
          <p:nvPr/>
        </p:nvSpPr>
        <p:spPr>
          <a:xfrm>
            <a:off x="8302752" y="2651760"/>
            <a:ext cx="731520" cy="731520"/>
          </a:xfrm>
          <a:prstGeom prst="ellipse">
            <a:avLst/>
          </a:prstGeom>
          <a:solidFill>
            <a:srgbClr val="4FC6E0"/>
          </a:solidFill>
          <a:ln/>
          <a:effectLst>
            <a:outerShdw blurRad="114300" dist="38100" dir="5400000" algn="bl" rotWithShape="0">
              <a:srgbClr val="6B7C8B">
                <a:alpha val="30000"/>
              </a:srgbClr>
            </a:outerShdw>
          </a:effectLst>
        </p:spPr>
        <p:txBody>
          <a:bodyPr/>
          <a:lstStyle/>
          <a:p>
            <a:endParaRPr lang="en-US"/>
          </a:p>
        </p:txBody>
      </p:sp>
      <p:pic>
        <p:nvPicPr>
          <p:cNvPr id="33" name="Image 4" descr="icons_dlc/sign_white.png"/>
          <p:cNvPicPr>
            <a:picLocks noChangeAspect="1"/>
          </p:cNvPicPr>
          <p:nvPr/>
        </p:nvPicPr>
        <p:blipFill>
          <a:blip r:embed="rId7"/>
          <a:stretch>
            <a:fillRect/>
          </a:stretch>
        </p:blipFill>
        <p:spPr>
          <a:xfrm>
            <a:off x="8500262" y="2849270"/>
            <a:ext cx="336499" cy="336499"/>
          </a:xfrm>
          <a:prstGeom prst="rect">
            <a:avLst/>
          </a:prstGeom>
        </p:spPr>
      </p:pic>
      <p:sp>
        <p:nvSpPr>
          <p:cNvPr id="34" name="Shape 27"/>
          <p:cNvSpPr/>
          <p:nvPr/>
        </p:nvSpPr>
        <p:spPr>
          <a:xfrm>
            <a:off x="8805672" y="2496312"/>
            <a:ext cx="384048" cy="384048"/>
          </a:xfrm>
          <a:prstGeom prst="ellipse">
            <a:avLst/>
          </a:prstGeom>
          <a:solidFill>
            <a:srgbClr val="FFC20E"/>
          </a:solidFill>
          <a:ln/>
        </p:spPr>
        <p:txBody>
          <a:bodyPr/>
          <a:lstStyle/>
          <a:p>
            <a:endParaRPr lang="en-US"/>
          </a:p>
        </p:txBody>
      </p:sp>
      <p:sp>
        <p:nvSpPr>
          <p:cNvPr id="35" name="Text 28"/>
          <p:cNvSpPr/>
          <p:nvPr/>
        </p:nvSpPr>
        <p:spPr>
          <a:xfrm>
            <a:off x="8805672" y="2496312"/>
            <a:ext cx="384048" cy="384048"/>
          </a:xfrm>
          <a:prstGeom prst="rect">
            <a:avLst/>
          </a:prstGeom>
          <a:noFill/>
          <a:ln/>
        </p:spPr>
        <p:txBody>
          <a:bodyPr wrap="square" rtlCol="0" anchor="ctr"/>
          <a:lstStyle/>
          <a:p>
            <a:pPr marL="0" indent="0" algn="ctr">
              <a:buNone/>
            </a:pPr>
            <a:r>
              <a:rPr lang="en-US" sz="1300" b="1" dirty="0">
                <a:solidFill>
                  <a:srgbClr val="091823"/>
                </a:solidFill>
                <a:latin typeface="Open Sans" pitchFamily="34" charset="0"/>
                <a:ea typeface="Open Sans" pitchFamily="34" charset="-122"/>
                <a:cs typeface="Open Sans" pitchFamily="34" charset="-120"/>
              </a:rPr>
              <a:t>5</a:t>
            </a:r>
            <a:endParaRPr lang="en-US" sz="1300" dirty="0"/>
          </a:p>
        </p:txBody>
      </p:sp>
      <p:sp>
        <p:nvSpPr>
          <p:cNvPr id="36" name="Text 29"/>
          <p:cNvSpPr/>
          <p:nvPr/>
        </p:nvSpPr>
        <p:spPr>
          <a:xfrm>
            <a:off x="7799832" y="3566160"/>
            <a:ext cx="1737360" cy="457200"/>
          </a:xfrm>
          <a:prstGeom prst="rect">
            <a:avLst/>
          </a:prstGeom>
          <a:noFill/>
          <a:ln/>
        </p:spPr>
        <p:txBody>
          <a:bodyPr wrap="square"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Signer info</a:t>
            </a:r>
            <a:endParaRPr lang="en-US" sz="1300" dirty="0"/>
          </a:p>
        </p:txBody>
      </p:sp>
      <p:sp>
        <p:nvSpPr>
          <p:cNvPr id="37" name="Text 30"/>
          <p:cNvSpPr/>
          <p:nvPr/>
        </p:nvSpPr>
        <p:spPr>
          <a:xfrm>
            <a:off x="7754112" y="4023360"/>
            <a:ext cx="1828800" cy="548640"/>
          </a:xfrm>
          <a:prstGeom prst="rect">
            <a:avLst/>
          </a:prstGeom>
          <a:noFill/>
          <a:ln/>
        </p:spPr>
        <p:txBody>
          <a:bodyPr wrap="square" rtlCol="0" anchor="ctr"/>
          <a:lstStyle/>
          <a:p>
            <a:pPr marL="0" indent="0" algn="ctr">
              <a:buNone/>
            </a:pPr>
            <a:r>
              <a:rPr lang="en-US" sz="1050" dirty="0">
                <a:solidFill>
                  <a:srgbClr val="8FB2CC"/>
                </a:solidFill>
                <a:latin typeface="Open Sans" pitchFamily="34" charset="0"/>
                <a:ea typeface="Open Sans" pitchFamily="34" charset="-122"/>
                <a:cs typeface="Open Sans" pitchFamily="34" charset="-120"/>
              </a:rPr>
              <a:t>NLC–Thermostat Agreement</a:t>
            </a:r>
            <a:endParaRPr lang="en-US" sz="1050" dirty="0"/>
          </a:p>
        </p:txBody>
      </p:sp>
      <p:sp>
        <p:nvSpPr>
          <p:cNvPr id="38" name="Shape 31"/>
          <p:cNvSpPr/>
          <p:nvPr/>
        </p:nvSpPr>
        <p:spPr>
          <a:xfrm>
            <a:off x="10149840" y="2651760"/>
            <a:ext cx="731520" cy="731520"/>
          </a:xfrm>
          <a:prstGeom prst="ellipse">
            <a:avLst/>
          </a:prstGeom>
          <a:solidFill>
            <a:srgbClr val="30AE4C"/>
          </a:solidFill>
          <a:ln/>
          <a:effectLst>
            <a:outerShdw blurRad="114300" dist="38100" dir="5400000" algn="bl" rotWithShape="0">
              <a:srgbClr val="6B7C8B">
                <a:alpha val="30000"/>
              </a:srgbClr>
            </a:outerShdw>
          </a:effectLst>
        </p:spPr>
        <p:txBody>
          <a:bodyPr/>
          <a:lstStyle/>
          <a:p>
            <a:endParaRPr lang="en-US"/>
          </a:p>
        </p:txBody>
      </p:sp>
      <p:pic>
        <p:nvPicPr>
          <p:cNvPr id="39" name="Image 5" descr="icons_dlc/check_white.png"/>
          <p:cNvPicPr>
            <a:picLocks noChangeAspect="1"/>
          </p:cNvPicPr>
          <p:nvPr/>
        </p:nvPicPr>
        <p:blipFill>
          <a:blip r:embed="rId8"/>
          <a:stretch>
            <a:fillRect/>
          </a:stretch>
        </p:blipFill>
        <p:spPr>
          <a:xfrm>
            <a:off x="10347350" y="2849270"/>
            <a:ext cx="336499" cy="336499"/>
          </a:xfrm>
          <a:prstGeom prst="rect">
            <a:avLst/>
          </a:prstGeom>
        </p:spPr>
      </p:pic>
      <p:sp>
        <p:nvSpPr>
          <p:cNvPr id="40" name="Shape 32"/>
          <p:cNvSpPr/>
          <p:nvPr/>
        </p:nvSpPr>
        <p:spPr>
          <a:xfrm>
            <a:off x="10652760" y="2496312"/>
            <a:ext cx="384048" cy="384048"/>
          </a:xfrm>
          <a:prstGeom prst="ellipse">
            <a:avLst/>
          </a:prstGeom>
          <a:solidFill>
            <a:srgbClr val="FFC20E"/>
          </a:solidFill>
          <a:ln/>
        </p:spPr>
        <p:txBody>
          <a:bodyPr/>
          <a:lstStyle/>
          <a:p>
            <a:endParaRPr lang="en-US"/>
          </a:p>
        </p:txBody>
      </p:sp>
      <p:sp>
        <p:nvSpPr>
          <p:cNvPr id="41" name="Text 33"/>
          <p:cNvSpPr/>
          <p:nvPr/>
        </p:nvSpPr>
        <p:spPr>
          <a:xfrm>
            <a:off x="10652760" y="2496312"/>
            <a:ext cx="384048" cy="384048"/>
          </a:xfrm>
          <a:prstGeom prst="rect">
            <a:avLst/>
          </a:prstGeom>
          <a:noFill/>
          <a:ln/>
        </p:spPr>
        <p:txBody>
          <a:bodyPr wrap="square" rtlCol="0" anchor="ctr"/>
          <a:lstStyle/>
          <a:p>
            <a:pPr marL="0" indent="0" algn="ctr">
              <a:buNone/>
            </a:pPr>
            <a:r>
              <a:rPr lang="en-US" sz="1300" b="1" dirty="0">
                <a:solidFill>
                  <a:srgbClr val="091823"/>
                </a:solidFill>
                <a:latin typeface="Open Sans" pitchFamily="34" charset="0"/>
                <a:ea typeface="Open Sans" pitchFamily="34" charset="-122"/>
                <a:cs typeface="Open Sans" pitchFamily="34" charset="-120"/>
              </a:rPr>
              <a:t>6</a:t>
            </a:r>
            <a:endParaRPr lang="en-US" sz="1300" dirty="0"/>
          </a:p>
        </p:txBody>
      </p:sp>
      <p:sp>
        <p:nvSpPr>
          <p:cNvPr id="42" name="Text 34"/>
          <p:cNvSpPr/>
          <p:nvPr/>
        </p:nvSpPr>
        <p:spPr>
          <a:xfrm>
            <a:off x="9646920" y="3566160"/>
            <a:ext cx="1737360" cy="457200"/>
          </a:xfrm>
          <a:prstGeom prst="rect">
            <a:avLst/>
          </a:prstGeom>
          <a:noFill/>
          <a:ln/>
        </p:spPr>
        <p:txBody>
          <a:bodyPr wrap="square" rtlCol="0" anchor="ctr"/>
          <a:lstStyle/>
          <a:p>
            <a:pPr marL="0" indent="0" algn="ctr">
              <a:buNone/>
            </a:pPr>
            <a:r>
              <a:rPr lang="en-US" sz="1300" b="1" dirty="0">
                <a:solidFill>
                  <a:srgbClr val="FFFFFF"/>
                </a:solidFill>
                <a:latin typeface="Open Sans" pitchFamily="34" charset="0"/>
                <a:ea typeface="Open Sans" pitchFamily="34" charset="-122"/>
                <a:cs typeface="Open Sans" pitchFamily="34" charset="-120"/>
              </a:rPr>
              <a:t>Submit</a:t>
            </a:r>
            <a:endParaRPr lang="en-US" sz="1300" dirty="0"/>
          </a:p>
        </p:txBody>
      </p:sp>
      <p:sp>
        <p:nvSpPr>
          <p:cNvPr id="43" name="Text 35"/>
          <p:cNvSpPr/>
          <p:nvPr/>
        </p:nvSpPr>
        <p:spPr>
          <a:xfrm>
            <a:off x="9601200" y="4023360"/>
            <a:ext cx="1828800" cy="548640"/>
          </a:xfrm>
          <a:prstGeom prst="rect">
            <a:avLst/>
          </a:prstGeom>
          <a:noFill/>
          <a:ln/>
        </p:spPr>
        <p:txBody>
          <a:bodyPr wrap="square" rtlCol="0" anchor="ctr"/>
          <a:lstStyle/>
          <a:p>
            <a:pPr marL="0" indent="0" algn="ctr">
              <a:buNone/>
            </a:pPr>
            <a:r>
              <a:rPr lang="en-US" sz="1050" dirty="0">
                <a:solidFill>
                  <a:srgbClr val="8FB2CC"/>
                </a:solidFill>
                <a:latin typeface="Open Sans" pitchFamily="34" charset="0"/>
                <a:ea typeface="Open Sans" pitchFamily="34" charset="-122"/>
                <a:cs typeface="Open Sans" pitchFamily="34" charset="-120"/>
              </a:rPr>
              <a:t>Send the application</a:t>
            </a:r>
            <a:endParaRPr lang="en-US" sz="1050" dirty="0"/>
          </a:p>
        </p:txBody>
      </p:sp>
      <p:sp>
        <p:nvSpPr>
          <p:cNvPr id="44" name="Shape 36"/>
          <p:cNvSpPr/>
          <p:nvPr/>
        </p:nvSpPr>
        <p:spPr>
          <a:xfrm>
            <a:off x="685800" y="5212080"/>
            <a:ext cx="10835640" cy="777240"/>
          </a:xfrm>
          <a:prstGeom prst="roundRect">
            <a:avLst>
              <a:gd name="adj" fmla="val 11765"/>
            </a:avLst>
          </a:prstGeom>
          <a:solidFill>
            <a:srgbClr val="0086C9"/>
          </a:solidFill>
          <a:ln/>
        </p:spPr>
        <p:txBody>
          <a:bodyPr/>
          <a:lstStyle/>
          <a:p>
            <a:endParaRPr lang="en-US"/>
          </a:p>
        </p:txBody>
      </p:sp>
      <p:pic>
        <p:nvPicPr>
          <p:cNvPr id="45" name="Image 6" descr="icons_dlc/info_cyan.png"/>
          <p:cNvPicPr>
            <a:picLocks noChangeAspect="1"/>
          </p:cNvPicPr>
          <p:nvPr/>
        </p:nvPicPr>
        <p:blipFill>
          <a:blip r:embed="rId9"/>
          <a:stretch>
            <a:fillRect/>
          </a:stretch>
        </p:blipFill>
        <p:spPr>
          <a:xfrm>
            <a:off x="960120" y="5422392"/>
            <a:ext cx="365760" cy="365760"/>
          </a:xfrm>
          <a:prstGeom prst="rect">
            <a:avLst/>
          </a:prstGeom>
        </p:spPr>
      </p:pic>
      <p:sp>
        <p:nvSpPr>
          <p:cNvPr id="46" name="Text 37"/>
          <p:cNvSpPr/>
          <p:nvPr/>
        </p:nvSpPr>
        <p:spPr>
          <a:xfrm>
            <a:off x="1463040" y="5239512"/>
            <a:ext cx="9875520" cy="731520"/>
          </a:xfrm>
          <a:prstGeom prst="rect">
            <a:avLst/>
          </a:prstGeom>
          <a:noFill/>
          <a:ln/>
        </p:spPr>
        <p:txBody>
          <a:bodyPr wrap="square" rtlCol="0" anchor="ctr"/>
          <a:lstStyle/>
          <a:p>
            <a:pPr marL="0" indent="0">
              <a:buNone/>
            </a:pPr>
            <a:r>
              <a:rPr lang="en-US" sz="1300" b="1" dirty="0">
                <a:solidFill>
                  <a:srgbClr val="FFC20E"/>
                </a:solidFill>
                <a:latin typeface="Open Sans" pitchFamily="34" charset="0"/>
                <a:ea typeface="Open Sans" pitchFamily="34" charset="-122"/>
                <a:cs typeface="Open Sans" pitchFamily="34" charset="-120"/>
              </a:rPr>
              <a:t>Revising more than V5.2?  </a:t>
            </a:r>
            <a:r>
              <a:rPr lang="en-US" sz="1300" dirty="0">
                <a:solidFill>
                  <a:srgbClr val="CFE3F2"/>
                </a:solidFill>
                <a:latin typeface="Open Sans" pitchFamily="34" charset="0"/>
                <a:ea typeface="Open Sans" pitchFamily="34" charset="-122"/>
                <a:cs typeface="Open Sans" pitchFamily="34" charset="-120"/>
              </a:rPr>
              <a:t>Use the option at the bottom of the streamlined form to update additional sections of your listing at the same time.</a:t>
            </a:r>
            <a:endParaRPr lang="en-US" sz="1300" dirty="0"/>
          </a:p>
        </p:txBody>
      </p:sp>
      <p:pic>
        <p:nvPicPr>
          <p:cNvPr id="47" name="Image 7" descr="brand/dlc_mark_white.png"/>
          <p:cNvPicPr>
            <a:picLocks noChangeAspect="1"/>
          </p:cNvPicPr>
          <p:nvPr/>
        </p:nvPicPr>
        <p:blipFill>
          <a:blip r:embed="rId10"/>
          <a:stretch>
            <a:fillRect/>
          </a:stretch>
        </p:blipFill>
        <p:spPr>
          <a:xfrm>
            <a:off x="11430000" y="6419088"/>
            <a:ext cx="457200" cy="183794"/>
          </a:xfrm>
          <a:prstGeom prst="rect">
            <a:avLst/>
          </a:prstGeom>
        </p:spPr>
      </p:pic>
      <p:sp>
        <p:nvSpPr>
          <p:cNvPr id="48" name="Text 38"/>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chemeClr val="bg1"/>
                </a:solidFill>
                <a:latin typeface="Open Sans" pitchFamily="34" charset="0"/>
                <a:ea typeface="Open Sans" pitchFamily="34" charset="-122"/>
                <a:cs typeface="Open Sans" pitchFamily="34" charset="-120"/>
              </a:rPr>
              <a:t>13</a:t>
            </a:r>
            <a:endParaRPr lang="en-US" sz="900" dirty="0">
              <a:solidFill>
                <a:schemeClr val="bg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SUBMISSION WALKTHROUGH  ·  PART 1</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Steps 1–3: Access &amp; Answer</a:t>
            </a:r>
            <a:endParaRPr lang="en-US" sz="3100" dirty="0"/>
          </a:p>
        </p:txBody>
      </p:sp>
      <p:sp>
        <p:nvSpPr>
          <p:cNvPr id="4" name="Shape 2"/>
          <p:cNvSpPr/>
          <p:nvPr/>
        </p:nvSpPr>
        <p:spPr>
          <a:xfrm>
            <a:off x="548640" y="1737360"/>
            <a:ext cx="11109960" cy="1170432"/>
          </a:xfrm>
          <a:prstGeom prst="roundRect">
            <a:avLst>
              <a:gd name="adj" fmla="val 9375"/>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5" name="Shape 3"/>
          <p:cNvSpPr/>
          <p:nvPr/>
        </p:nvSpPr>
        <p:spPr>
          <a:xfrm>
            <a:off x="868680" y="2048256"/>
            <a:ext cx="566928" cy="566928"/>
          </a:xfrm>
          <a:prstGeom prst="ellipse">
            <a:avLst/>
          </a:prstGeom>
          <a:solidFill>
            <a:srgbClr val="091823"/>
          </a:solidFill>
          <a:ln/>
        </p:spPr>
        <p:txBody>
          <a:bodyPr/>
          <a:lstStyle/>
          <a:p>
            <a:endParaRPr lang="en-US"/>
          </a:p>
        </p:txBody>
      </p:sp>
      <p:sp>
        <p:nvSpPr>
          <p:cNvPr id="6" name="Text 4"/>
          <p:cNvSpPr/>
          <p:nvPr/>
        </p:nvSpPr>
        <p:spPr>
          <a:xfrm>
            <a:off x="868680" y="2048256"/>
            <a:ext cx="566928" cy="566928"/>
          </a:xfrm>
          <a:prstGeom prst="rect">
            <a:avLst/>
          </a:prstGeom>
          <a:noFill/>
          <a:ln/>
        </p:spPr>
        <p:txBody>
          <a:bodyPr wrap="square" rtlCol="0" anchor="ctr"/>
          <a:lstStyle/>
          <a:p>
            <a:pPr marL="0" indent="0" algn="ctr">
              <a:buNone/>
            </a:pPr>
            <a:r>
              <a:rPr lang="en-US" sz="2000" b="1" dirty="0">
                <a:solidFill>
                  <a:srgbClr val="FFFFFF"/>
                </a:solidFill>
                <a:latin typeface="Open Sans" pitchFamily="34" charset="0"/>
                <a:ea typeface="Open Sans" pitchFamily="34" charset="-122"/>
                <a:cs typeface="Open Sans" pitchFamily="34" charset="-120"/>
              </a:rPr>
              <a:t>1</a:t>
            </a:r>
            <a:endParaRPr lang="en-US" sz="2000" dirty="0"/>
          </a:p>
        </p:txBody>
      </p:sp>
      <p:sp>
        <p:nvSpPr>
          <p:cNvPr id="7" name="Shape 5"/>
          <p:cNvSpPr/>
          <p:nvPr/>
        </p:nvSpPr>
        <p:spPr>
          <a:xfrm>
            <a:off x="1783080" y="2002536"/>
            <a:ext cx="658368" cy="658368"/>
          </a:xfrm>
          <a:prstGeom prst="ellipse">
            <a:avLst/>
          </a:prstGeom>
          <a:solidFill>
            <a:srgbClr val="2169AD"/>
          </a:solidFill>
          <a:ln/>
        </p:spPr>
        <p:txBody>
          <a:bodyPr/>
          <a:lstStyle/>
          <a:p>
            <a:endParaRPr lang="en-US"/>
          </a:p>
        </p:txBody>
      </p:sp>
      <p:pic>
        <p:nvPicPr>
          <p:cNvPr id="8" name="Image 0" descr="icons_dlc/login_white.png"/>
          <p:cNvPicPr>
            <a:picLocks noChangeAspect="1"/>
          </p:cNvPicPr>
          <p:nvPr/>
        </p:nvPicPr>
        <p:blipFill>
          <a:blip r:embed="rId3"/>
          <a:stretch>
            <a:fillRect/>
          </a:stretch>
        </p:blipFill>
        <p:spPr>
          <a:xfrm>
            <a:off x="1960839" y="2180295"/>
            <a:ext cx="302849" cy="302849"/>
          </a:xfrm>
          <a:prstGeom prst="rect">
            <a:avLst/>
          </a:prstGeom>
        </p:spPr>
      </p:pic>
      <p:sp>
        <p:nvSpPr>
          <p:cNvPr id="9" name="Text 6"/>
          <p:cNvSpPr/>
          <p:nvPr/>
        </p:nvSpPr>
        <p:spPr>
          <a:xfrm>
            <a:off x="2743200" y="1938528"/>
            <a:ext cx="8595360" cy="411480"/>
          </a:xfrm>
          <a:prstGeom prst="rect">
            <a:avLst/>
          </a:prstGeom>
          <a:noFill/>
          <a:ln/>
        </p:spPr>
        <p:txBody>
          <a:bodyPr wrap="square" rtlCol="0" anchor="ctr"/>
          <a:lstStyle/>
          <a:p>
            <a:pPr marL="0" indent="0">
              <a:buNone/>
            </a:pPr>
            <a:r>
              <a:rPr lang="en-US" sz="1800" b="1" dirty="0">
                <a:solidFill>
                  <a:srgbClr val="2169AD"/>
                </a:solidFill>
                <a:latin typeface="Open Sans" pitchFamily="34" charset="0"/>
                <a:ea typeface="Open Sans" pitchFamily="34" charset="-122"/>
                <a:cs typeface="Open Sans" pitchFamily="34" charset="-120"/>
              </a:rPr>
              <a:t>Log in and select the application</a:t>
            </a:r>
            <a:endParaRPr lang="en-US" sz="1800" dirty="0"/>
          </a:p>
        </p:txBody>
      </p:sp>
      <p:sp>
        <p:nvSpPr>
          <p:cNvPr id="10" name="Text 7"/>
          <p:cNvSpPr/>
          <p:nvPr/>
        </p:nvSpPr>
        <p:spPr>
          <a:xfrm>
            <a:off x="2743200" y="2359152"/>
            <a:ext cx="8686800" cy="457200"/>
          </a:xfrm>
          <a:prstGeom prst="rect">
            <a:avLst/>
          </a:prstGeom>
          <a:noFill/>
          <a:ln/>
        </p:spPr>
        <p:txBody>
          <a:bodyPr wrap="square" rtlCol="0" anchor="ctr"/>
          <a:lstStyle/>
          <a:p>
            <a:pPr marL="0" indent="0">
              <a:buNone/>
            </a:pPr>
            <a:endParaRPr lang="en-US" sz="1300" dirty="0"/>
          </a:p>
        </p:txBody>
      </p:sp>
      <p:sp>
        <p:nvSpPr>
          <p:cNvPr id="11" name="Shape 8"/>
          <p:cNvSpPr/>
          <p:nvPr/>
        </p:nvSpPr>
        <p:spPr>
          <a:xfrm>
            <a:off x="548640" y="3035808"/>
            <a:ext cx="11109960" cy="1170432"/>
          </a:xfrm>
          <a:prstGeom prst="roundRect">
            <a:avLst>
              <a:gd name="adj" fmla="val 9375"/>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2" name="Shape 9"/>
          <p:cNvSpPr/>
          <p:nvPr/>
        </p:nvSpPr>
        <p:spPr>
          <a:xfrm>
            <a:off x="868680" y="3346704"/>
            <a:ext cx="566928" cy="566928"/>
          </a:xfrm>
          <a:prstGeom prst="ellipse">
            <a:avLst/>
          </a:prstGeom>
          <a:solidFill>
            <a:srgbClr val="091823"/>
          </a:solidFill>
          <a:ln/>
        </p:spPr>
        <p:txBody>
          <a:bodyPr/>
          <a:lstStyle/>
          <a:p>
            <a:endParaRPr lang="en-US"/>
          </a:p>
        </p:txBody>
      </p:sp>
      <p:sp>
        <p:nvSpPr>
          <p:cNvPr id="13" name="Text 10"/>
          <p:cNvSpPr/>
          <p:nvPr/>
        </p:nvSpPr>
        <p:spPr>
          <a:xfrm>
            <a:off x="868680" y="3346704"/>
            <a:ext cx="566928" cy="566928"/>
          </a:xfrm>
          <a:prstGeom prst="rect">
            <a:avLst/>
          </a:prstGeom>
          <a:noFill/>
          <a:ln/>
        </p:spPr>
        <p:txBody>
          <a:bodyPr wrap="square" rtlCol="0" anchor="ctr"/>
          <a:lstStyle/>
          <a:p>
            <a:pPr marL="0" indent="0" algn="ctr">
              <a:buNone/>
            </a:pPr>
            <a:r>
              <a:rPr lang="en-US" sz="2000" b="1" dirty="0">
                <a:solidFill>
                  <a:srgbClr val="FFFFFF"/>
                </a:solidFill>
                <a:latin typeface="Open Sans" pitchFamily="34" charset="0"/>
                <a:ea typeface="Open Sans" pitchFamily="34" charset="-122"/>
                <a:cs typeface="Open Sans" pitchFamily="34" charset="-120"/>
              </a:rPr>
              <a:t>2</a:t>
            </a:r>
            <a:endParaRPr lang="en-US" sz="2000" dirty="0"/>
          </a:p>
        </p:txBody>
      </p:sp>
      <p:sp>
        <p:nvSpPr>
          <p:cNvPr id="14" name="Shape 11"/>
          <p:cNvSpPr/>
          <p:nvPr/>
        </p:nvSpPr>
        <p:spPr>
          <a:xfrm>
            <a:off x="1783080" y="3300984"/>
            <a:ext cx="658368" cy="658368"/>
          </a:xfrm>
          <a:prstGeom prst="ellipse">
            <a:avLst/>
          </a:prstGeom>
          <a:solidFill>
            <a:srgbClr val="2169AD"/>
          </a:solidFill>
          <a:ln/>
        </p:spPr>
        <p:txBody>
          <a:bodyPr/>
          <a:lstStyle/>
          <a:p>
            <a:endParaRPr lang="en-US"/>
          </a:p>
        </p:txBody>
      </p:sp>
      <p:pic>
        <p:nvPicPr>
          <p:cNvPr id="15" name="Image 1" descr="icons_dlc/form_white.png"/>
          <p:cNvPicPr>
            <a:picLocks noChangeAspect="1"/>
          </p:cNvPicPr>
          <p:nvPr/>
        </p:nvPicPr>
        <p:blipFill>
          <a:blip r:embed="rId4"/>
          <a:stretch>
            <a:fillRect/>
          </a:stretch>
        </p:blipFill>
        <p:spPr>
          <a:xfrm>
            <a:off x="1960839" y="3478743"/>
            <a:ext cx="302849" cy="302849"/>
          </a:xfrm>
          <a:prstGeom prst="rect">
            <a:avLst/>
          </a:prstGeom>
        </p:spPr>
      </p:pic>
      <p:sp>
        <p:nvSpPr>
          <p:cNvPr id="16" name="Text 12"/>
          <p:cNvSpPr/>
          <p:nvPr/>
        </p:nvSpPr>
        <p:spPr>
          <a:xfrm>
            <a:off x="2743200" y="3236976"/>
            <a:ext cx="8595360" cy="411480"/>
          </a:xfrm>
          <a:prstGeom prst="rect">
            <a:avLst/>
          </a:prstGeom>
          <a:noFill/>
          <a:ln/>
        </p:spPr>
        <p:txBody>
          <a:bodyPr wrap="square" rtlCol="0" anchor="ctr"/>
          <a:lstStyle/>
          <a:p>
            <a:pPr marL="0" indent="0">
              <a:buNone/>
            </a:pPr>
            <a:r>
              <a:rPr lang="en-US" sz="1800" b="1" dirty="0">
                <a:solidFill>
                  <a:srgbClr val="2169AD"/>
                </a:solidFill>
                <a:latin typeface="Open Sans" pitchFamily="34" charset="0"/>
                <a:ea typeface="Open Sans" pitchFamily="34" charset="-122"/>
                <a:cs typeface="Open Sans" pitchFamily="34" charset="-120"/>
              </a:rPr>
              <a:t>Open the streamlined V5.2 update form</a:t>
            </a:r>
            <a:endParaRPr lang="en-US" sz="1800" dirty="0"/>
          </a:p>
        </p:txBody>
      </p:sp>
      <p:sp>
        <p:nvSpPr>
          <p:cNvPr id="17" name="Text 13"/>
          <p:cNvSpPr/>
          <p:nvPr/>
        </p:nvSpPr>
        <p:spPr>
          <a:xfrm>
            <a:off x="2743200" y="3657600"/>
            <a:ext cx="8686800" cy="457200"/>
          </a:xfrm>
          <a:prstGeom prst="rect">
            <a:avLst/>
          </a:prstGeom>
          <a:noFill/>
          <a:ln/>
        </p:spPr>
        <p:txBody>
          <a:bodyPr wrap="square" rtlCol="0" anchor="ctr"/>
          <a:lstStyle/>
          <a:p>
            <a:pPr marL="0" indent="0">
              <a:buNone/>
            </a:pPr>
            <a:endParaRPr lang="en-US" sz="1300" dirty="0"/>
          </a:p>
        </p:txBody>
      </p:sp>
      <p:sp>
        <p:nvSpPr>
          <p:cNvPr id="18" name="Shape 14"/>
          <p:cNvSpPr/>
          <p:nvPr/>
        </p:nvSpPr>
        <p:spPr>
          <a:xfrm>
            <a:off x="548640" y="4334256"/>
            <a:ext cx="11109960" cy="1170432"/>
          </a:xfrm>
          <a:prstGeom prst="roundRect">
            <a:avLst>
              <a:gd name="adj" fmla="val 9375"/>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9" name="Shape 15"/>
          <p:cNvSpPr/>
          <p:nvPr/>
        </p:nvSpPr>
        <p:spPr>
          <a:xfrm>
            <a:off x="868680" y="4645152"/>
            <a:ext cx="566928" cy="566928"/>
          </a:xfrm>
          <a:prstGeom prst="ellipse">
            <a:avLst/>
          </a:prstGeom>
          <a:solidFill>
            <a:srgbClr val="091823"/>
          </a:solidFill>
          <a:ln/>
        </p:spPr>
        <p:txBody>
          <a:bodyPr/>
          <a:lstStyle/>
          <a:p>
            <a:endParaRPr lang="en-US"/>
          </a:p>
        </p:txBody>
      </p:sp>
      <p:sp>
        <p:nvSpPr>
          <p:cNvPr id="20" name="Text 16"/>
          <p:cNvSpPr/>
          <p:nvPr/>
        </p:nvSpPr>
        <p:spPr>
          <a:xfrm>
            <a:off x="868680" y="4645152"/>
            <a:ext cx="566928" cy="566928"/>
          </a:xfrm>
          <a:prstGeom prst="rect">
            <a:avLst/>
          </a:prstGeom>
          <a:noFill/>
          <a:ln/>
        </p:spPr>
        <p:txBody>
          <a:bodyPr wrap="square" rtlCol="0" anchor="ctr"/>
          <a:lstStyle/>
          <a:p>
            <a:pPr marL="0" indent="0" algn="ctr">
              <a:buNone/>
            </a:pPr>
            <a:r>
              <a:rPr lang="en-US" sz="2000" b="1" dirty="0">
                <a:solidFill>
                  <a:srgbClr val="FFFFFF"/>
                </a:solidFill>
                <a:latin typeface="Open Sans" pitchFamily="34" charset="0"/>
                <a:ea typeface="Open Sans" pitchFamily="34" charset="-122"/>
                <a:cs typeface="Open Sans" pitchFamily="34" charset="-120"/>
              </a:rPr>
              <a:t>3</a:t>
            </a:r>
            <a:endParaRPr lang="en-US" sz="2000" dirty="0"/>
          </a:p>
        </p:txBody>
      </p:sp>
      <p:sp>
        <p:nvSpPr>
          <p:cNvPr id="21" name="Shape 17"/>
          <p:cNvSpPr/>
          <p:nvPr/>
        </p:nvSpPr>
        <p:spPr>
          <a:xfrm>
            <a:off x="1783080" y="4599432"/>
            <a:ext cx="658368" cy="658368"/>
          </a:xfrm>
          <a:prstGeom prst="ellipse">
            <a:avLst/>
          </a:prstGeom>
          <a:solidFill>
            <a:srgbClr val="2169AD"/>
          </a:solidFill>
          <a:ln/>
        </p:spPr>
        <p:txBody>
          <a:bodyPr/>
          <a:lstStyle/>
          <a:p>
            <a:endParaRPr lang="en-US"/>
          </a:p>
        </p:txBody>
      </p:sp>
      <p:pic>
        <p:nvPicPr>
          <p:cNvPr id="22" name="Image 2" descr="icons_dlc/edit_white.png"/>
          <p:cNvPicPr>
            <a:picLocks noChangeAspect="1"/>
          </p:cNvPicPr>
          <p:nvPr/>
        </p:nvPicPr>
        <p:blipFill>
          <a:blip r:embed="rId5"/>
          <a:stretch>
            <a:fillRect/>
          </a:stretch>
        </p:blipFill>
        <p:spPr>
          <a:xfrm>
            <a:off x="1960839" y="4777191"/>
            <a:ext cx="302849" cy="302849"/>
          </a:xfrm>
          <a:prstGeom prst="rect">
            <a:avLst/>
          </a:prstGeom>
        </p:spPr>
      </p:pic>
      <p:sp>
        <p:nvSpPr>
          <p:cNvPr id="23" name="Text 18"/>
          <p:cNvSpPr/>
          <p:nvPr/>
        </p:nvSpPr>
        <p:spPr>
          <a:xfrm>
            <a:off x="2743200" y="4535424"/>
            <a:ext cx="8595360" cy="411480"/>
          </a:xfrm>
          <a:prstGeom prst="rect">
            <a:avLst/>
          </a:prstGeom>
          <a:noFill/>
          <a:ln/>
        </p:spPr>
        <p:txBody>
          <a:bodyPr wrap="square" rtlCol="0" anchor="ctr"/>
          <a:lstStyle/>
          <a:p>
            <a:pPr marL="0" indent="0">
              <a:buNone/>
            </a:pPr>
            <a:r>
              <a:rPr lang="en-US" sz="1800" b="1" dirty="0">
                <a:solidFill>
                  <a:srgbClr val="2169AD"/>
                </a:solidFill>
                <a:latin typeface="Open Sans" pitchFamily="34" charset="0"/>
                <a:ea typeface="Open Sans" pitchFamily="34" charset="-122"/>
                <a:cs typeface="Open Sans" pitchFamily="34" charset="-120"/>
              </a:rPr>
              <a:t>Answer the applicable V5.2 questions</a:t>
            </a:r>
            <a:endParaRPr lang="en-US" sz="1800" dirty="0"/>
          </a:p>
        </p:txBody>
      </p:sp>
      <p:sp>
        <p:nvSpPr>
          <p:cNvPr id="24" name="Text 19"/>
          <p:cNvSpPr/>
          <p:nvPr/>
        </p:nvSpPr>
        <p:spPr>
          <a:xfrm>
            <a:off x="2743200" y="4956048"/>
            <a:ext cx="8686800" cy="457200"/>
          </a:xfrm>
          <a:prstGeom prst="rect">
            <a:avLst/>
          </a:prstGeom>
          <a:noFill/>
          <a:ln/>
        </p:spPr>
        <p:txBody>
          <a:bodyPr wrap="square" rtlCol="0" anchor="ctr"/>
          <a:lstStyle/>
          <a:p>
            <a:pPr marL="0" indent="0">
              <a:buNone/>
            </a:pPr>
            <a:endParaRPr lang="en-US" sz="1300" dirty="0"/>
          </a:p>
        </p:txBody>
      </p:sp>
      <p:pic>
        <p:nvPicPr>
          <p:cNvPr id="25" name="Image 3" descr="brand/dlc_wave.png"/>
          <p:cNvPicPr>
            <a:picLocks noChangeAspect="1"/>
          </p:cNvPicPr>
          <p:nvPr/>
        </p:nvPicPr>
        <p:blipFill>
          <a:blip r:embed="rId6"/>
          <a:stretch>
            <a:fillRect/>
          </a:stretch>
        </p:blipFill>
        <p:spPr>
          <a:xfrm>
            <a:off x="0" y="6245352"/>
            <a:ext cx="12191695" cy="640080"/>
          </a:xfrm>
          <a:prstGeom prst="rect">
            <a:avLst/>
          </a:prstGeom>
        </p:spPr>
      </p:pic>
      <p:pic>
        <p:nvPicPr>
          <p:cNvPr id="26" name="Image 4" descr="brand/dlc_mark_navy.png"/>
          <p:cNvPicPr>
            <a:picLocks noChangeAspect="1"/>
          </p:cNvPicPr>
          <p:nvPr/>
        </p:nvPicPr>
        <p:blipFill>
          <a:blip r:embed="rId7"/>
          <a:stretch>
            <a:fillRect/>
          </a:stretch>
        </p:blipFill>
        <p:spPr>
          <a:xfrm>
            <a:off x="11430000" y="6400800"/>
            <a:ext cx="457200" cy="183794"/>
          </a:xfrm>
          <a:prstGeom prst="rect">
            <a:avLst/>
          </a:prstGeom>
        </p:spPr>
      </p:pic>
      <p:sp>
        <p:nvSpPr>
          <p:cNvPr id="27" name="Text 20"/>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14</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SUBMISSION WALKTHROUGH  ·  PART 2</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Steps 4–6: Document, Sign &amp; Submit</a:t>
            </a:r>
            <a:endParaRPr lang="en-US" sz="3100" dirty="0"/>
          </a:p>
        </p:txBody>
      </p:sp>
      <p:sp>
        <p:nvSpPr>
          <p:cNvPr id="4" name="Shape 2"/>
          <p:cNvSpPr/>
          <p:nvPr/>
        </p:nvSpPr>
        <p:spPr>
          <a:xfrm>
            <a:off x="548640" y="1737360"/>
            <a:ext cx="11109960" cy="1170432"/>
          </a:xfrm>
          <a:prstGeom prst="roundRect">
            <a:avLst>
              <a:gd name="adj" fmla="val 9375"/>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5" name="Shape 3"/>
          <p:cNvSpPr/>
          <p:nvPr/>
        </p:nvSpPr>
        <p:spPr>
          <a:xfrm>
            <a:off x="868680" y="2048256"/>
            <a:ext cx="566928" cy="566928"/>
          </a:xfrm>
          <a:prstGeom prst="ellipse">
            <a:avLst/>
          </a:prstGeom>
          <a:solidFill>
            <a:srgbClr val="091823"/>
          </a:solidFill>
          <a:ln/>
        </p:spPr>
        <p:txBody>
          <a:bodyPr/>
          <a:lstStyle/>
          <a:p>
            <a:endParaRPr lang="en-US"/>
          </a:p>
        </p:txBody>
      </p:sp>
      <p:sp>
        <p:nvSpPr>
          <p:cNvPr id="6" name="Text 4"/>
          <p:cNvSpPr/>
          <p:nvPr/>
        </p:nvSpPr>
        <p:spPr>
          <a:xfrm>
            <a:off x="868680" y="2048256"/>
            <a:ext cx="566928" cy="566928"/>
          </a:xfrm>
          <a:prstGeom prst="rect">
            <a:avLst/>
          </a:prstGeom>
          <a:noFill/>
          <a:ln/>
        </p:spPr>
        <p:txBody>
          <a:bodyPr wrap="square" rtlCol="0" anchor="ctr"/>
          <a:lstStyle/>
          <a:p>
            <a:pPr marL="0" indent="0" algn="ctr">
              <a:buNone/>
            </a:pPr>
            <a:r>
              <a:rPr lang="en-US" sz="2000" b="1" dirty="0">
                <a:solidFill>
                  <a:srgbClr val="FFFFFF"/>
                </a:solidFill>
                <a:latin typeface="Open Sans" pitchFamily="34" charset="0"/>
                <a:ea typeface="Open Sans" pitchFamily="34" charset="-122"/>
                <a:cs typeface="Open Sans" pitchFamily="34" charset="-120"/>
              </a:rPr>
              <a:t>4</a:t>
            </a:r>
            <a:endParaRPr lang="en-US" sz="2000" dirty="0"/>
          </a:p>
        </p:txBody>
      </p:sp>
      <p:sp>
        <p:nvSpPr>
          <p:cNvPr id="7" name="Shape 5"/>
          <p:cNvSpPr/>
          <p:nvPr/>
        </p:nvSpPr>
        <p:spPr>
          <a:xfrm>
            <a:off x="1783080" y="2002536"/>
            <a:ext cx="658368" cy="658368"/>
          </a:xfrm>
          <a:prstGeom prst="ellipse">
            <a:avLst/>
          </a:prstGeom>
          <a:solidFill>
            <a:srgbClr val="2169AD"/>
          </a:solidFill>
          <a:ln/>
        </p:spPr>
        <p:txBody>
          <a:bodyPr/>
          <a:lstStyle/>
          <a:p>
            <a:endParaRPr lang="en-US"/>
          </a:p>
        </p:txBody>
      </p:sp>
      <p:pic>
        <p:nvPicPr>
          <p:cNvPr id="8" name="Image 0" descr="icons_dlc/upload_white.png"/>
          <p:cNvPicPr>
            <a:picLocks noChangeAspect="1"/>
          </p:cNvPicPr>
          <p:nvPr/>
        </p:nvPicPr>
        <p:blipFill>
          <a:blip r:embed="rId3"/>
          <a:stretch>
            <a:fillRect/>
          </a:stretch>
        </p:blipFill>
        <p:spPr>
          <a:xfrm>
            <a:off x="1960839" y="2180295"/>
            <a:ext cx="302849" cy="302849"/>
          </a:xfrm>
          <a:prstGeom prst="rect">
            <a:avLst/>
          </a:prstGeom>
        </p:spPr>
      </p:pic>
      <p:sp>
        <p:nvSpPr>
          <p:cNvPr id="9" name="Text 6"/>
          <p:cNvSpPr/>
          <p:nvPr/>
        </p:nvSpPr>
        <p:spPr>
          <a:xfrm>
            <a:off x="2743200" y="1938528"/>
            <a:ext cx="8595360" cy="411480"/>
          </a:xfrm>
          <a:prstGeom prst="rect">
            <a:avLst/>
          </a:prstGeom>
          <a:noFill/>
          <a:ln/>
        </p:spPr>
        <p:txBody>
          <a:bodyPr wrap="square" rtlCol="0" anchor="ctr"/>
          <a:lstStyle/>
          <a:p>
            <a:pPr marL="0" indent="0">
              <a:buNone/>
            </a:pPr>
            <a:r>
              <a:rPr lang="en-US" sz="1800" b="1" dirty="0">
                <a:solidFill>
                  <a:srgbClr val="2169AD"/>
                </a:solidFill>
                <a:latin typeface="Open Sans" pitchFamily="34" charset="0"/>
                <a:ea typeface="Open Sans" pitchFamily="34" charset="-122"/>
                <a:cs typeface="Open Sans" pitchFamily="34" charset="-120"/>
              </a:rPr>
              <a:t>Attach documentation and cite the reference</a:t>
            </a:r>
            <a:endParaRPr lang="en-US" sz="1800" dirty="0"/>
          </a:p>
        </p:txBody>
      </p:sp>
      <p:sp>
        <p:nvSpPr>
          <p:cNvPr id="10" name="Text 7"/>
          <p:cNvSpPr/>
          <p:nvPr/>
        </p:nvSpPr>
        <p:spPr>
          <a:xfrm>
            <a:off x="2743200" y="2359152"/>
            <a:ext cx="8686800" cy="457200"/>
          </a:xfrm>
          <a:prstGeom prst="rect">
            <a:avLst/>
          </a:prstGeom>
          <a:noFill/>
          <a:ln/>
        </p:spPr>
        <p:txBody>
          <a:bodyPr wrap="square" rtlCol="0" anchor="ctr"/>
          <a:lstStyle/>
          <a:p>
            <a:pPr marL="0" indent="0">
              <a:buNone/>
            </a:pPr>
            <a:endParaRPr lang="en-US" sz="1300" dirty="0"/>
          </a:p>
        </p:txBody>
      </p:sp>
      <p:sp>
        <p:nvSpPr>
          <p:cNvPr id="11" name="Shape 8"/>
          <p:cNvSpPr/>
          <p:nvPr/>
        </p:nvSpPr>
        <p:spPr>
          <a:xfrm>
            <a:off x="548640" y="3035808"/>
            <a:ext cx="11109960" cy="1170432"/>
          </a:xfrm>
          <a:prstGeom prst="roundRect">
            <a:avLst>
              <a:gd name="adj" fmla="val 9375"/>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2" name="Shape 9"/>
          <p:cNvSpPr/>
          <p:nvPr/>
        </p:nvSpPr>
        <p:spPr>
          <a:xfrm>
            <a:off x="868680" y="3346704"/>
            <a:ext cx="566928" cy="566928"/>
          </a:xfrm>
          <a:prstGeom prst="ellipse">
            <a:avLst/>
          </a:prstGeom>
          <a:solidFill>
            <a:srgbClr val="091823"/>
          </a:solidFill>
          <a:ln/>
        </p:spPr>
        <p:txBody>
          <a:bodyPr/>
          <a:lstStyle/>
          <a:p>
            <a:endParaRPr lang="en-US"/>
          </a:p>
        </p:txBody>
      </p:sp>
      <p:sp>
        <p:nvSpPr>
          <p:cNvPr id="13" name="Text 10"/>
          <p:cNvSpPr/>
          <p:nvPr/>
        </p:nvSpPr>
        <p:spPr>
          <a:xfrm>
            <a:off x="868680" y="3346704"/>
            <a:ext cx="566928" cy="566928"/>
          </a:xfrm>
          <a:prstGeom prst="rect">
            <a:avLst/>
          </a:prstGeom>
          <a:noFill/>
          <a:ln/>
        </p:spPr>
        <p:txBody>
          <a:bodyPr wrap="square" rtlCol="0" anchor="ctr"/>
          <a:lstStyle/>
          <a:p>
            <a:pPr marL="0" indent="0" algn="ctr">
              <a:buNone/>
            </a:pPr>
            <a:r>
              <a:rPr lang="en-US" sz="2000" b="1" dirty="0">
                <a:solidFill>
                  <a:srgbClr val="FFFFFF"/>
                </a:solidFill>
                <a:latin typeface="Open Sans" pitchFamily="34" charset="0"/>
                <a:ea typeface="Open Sans" pitchFamily="34" charset="-122"/>
                <a:cs typeface="Open Sans" pitchFamily="34" charset="-120"/>
              </a:rPr>
              <a:t>5</a:t>
            </a:r>
            <a:endParaRPr lang="en-US" sz="2000" dirty="0"/>
          </a:p>
        </p:txBody>
      </p:sp>
      <p:sp>
        <p:nvSpPr>
          <p:cNvPr id="14" name="Shape 11"/>
          <p:cNvSpPr/>
          <p:nvPr/>
        </p:nvSpPr>
        <p:spPr>
          <a:xfrm>
            <a:off x="1783080" y="3300984"/>
            <a:ext cx="658368" cy="658368"/>
          </a:xfrm>
          <a:prstGeom prst="ellipse">
            <a:avLst/>
          </a:prstGeom>
          <a:solidFill>
            <a:srgbClr val="4FC6E0"/>
          </a:solidFill>
          <a:ln/>
        </p:spPr>
        <p:txBody>
          <a:bodyPr/>
          <a:lstStyle/>
          <a:p>
            <a:endParaRPr lang="en-US"/>
          </a:p>
        </p:txBody>
      </p:sp>
      <p:pic>
        <p:nvPicPr>
          <p:cNvPr id="15" name="Image 1" descr="icons_dlc/sign_white.png"/>
          <p:cNvPicPr>
            <a:picLocks noChangeAspect="1"/>
          </p:cNvPicPr>
          <p:nvPr/>
        </p:nvPicPr>
        <p:blipFill>
          <a:blip r:embed="rId4"/>
          <a:stretch>
            <a:fillRect/>
          </a:stretch>
        </p:blipFill>
        <p:spPr>
          <a:xfrm>
            <a:off x="1960839" y="3478743"/>
            <a:ext cx="302849" cy="302849"/>
          </a:xfrm>
          <a:prstGeom prst="rect">
            <a:avLst/>
          </a:prstGeom>
        </p:spPr>
      </p:pic>
      <p:sp>
        <p:nvSpPr>
          <p:cNvPr id="16" name="Text 12"/>
          <p:cNvSpPr/>
          <p:nvPr/>
        </p:nvSpPr>
        <p:spPr>
          <a:xfrm>
            <a:off x="2743200" y="3236976"/>
            <a:ext cx="8595360" cy="411480"/>
          </a:xfrm>
          <a:prstGeom prst="rect">
            <a:avLst/>
          </a:prstGeom>
          <a:noFill/>
          <a:ln/>
        </p:spPr>
        <p:txBody>
          <a:bodyPr wrap="square" rtlCol="0" anchor="ctr"/>
          <a:lstStyle/>
          <a:p>
            <a:pPr marL="0" indent="0">
              <a:buNone/>
            </a:pPr>
            <a:r>
              <a:rPr lang="en-US" sz="1800" b="1" dirty="0">
                <a:solidFill>
                  <a:srgbClr val="2169AD"/>
                </a:solidFill>
                <a:latin typeface="Open Sans" pitchFamily="34" charset="0"/>
                <a:ea typeface="Open Sans" pitchFamily="34" charset="-122"/>
                <a:cs typeface="Open Sans" pitchFamily="34" charset="-120"/>
              </a:rPr>
              <a:t>Complete the Agreement signer information</a:t>
            </a:r>
            <a:endParaRPr lang="en-US" sz="1800" dirty="0"/>
          </a:p>
        </p:txBody>
      </p:sp>
      <p:sp>
        <p:nvSpPr>
          <p:cNvPr id="17" name="Text 13"/>
          <p:cNvSpPr/>
          <p:nvPr/>
        </p:nvSpPr>
        <p:spPr>
          <a:xfrm>
            <a:off x="2743200" y="3657600"/>
            <a:ext cx="8686800" cy="457200"/>
          </a:xfrm>
          <a:prstGeom prst="rect">
            <a:avLst/>
          </a:prstGeom>
          <a:noFill/>
          <a:ln/>
        </p:spPr>
        <p:txBody>
          <a:bodyPr wrap="square" rtlCol="0" anchor="ctr"/>
          <a:lstStyle/>
          <a:p>
            <a:pPr marL="0" indent="0">
              <a:buNone/>
            </a:pPr>
            <a:endParaRPr lang="en-US" sz="1300" dirty="0"/>
          </a:p>
        </p:txBody>
      </p:sp>
      <p:sp>
        <p:nvSpPr>
          <p:cNvPr id="18" name="Shape 14"/>
          <p:cNvSpPr/>
          <p:nvPr/>
        </p:nvSpPr>
        <p:spPr>
          <a:xfrm>
            <a:off x="548640" y="4334256"/>
            <a:ext cx="11109960" cy="1170432"/>
          </a:xfrm>
          <a:prstGeom prst="roundRect">
            <a:avLst>
              <a:gd name="adj" fmla="val 9375"/>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9" name="Shape 15"/>
          <p:cNvSpPr/>
          <p:nvPr/>
        </p:nvSpPr>
        <p:spPr>
          <a:xfrm>
            <a:off x="868680" y="4645152"/>
            <a:ext cx="566928" cy="566928"/>
          </a:xfrm>
          <a:prstGeom prst="ellipse">
            <a:avLst/>
          </a:prstGeom>
          <a:solidFill>
            <a:srgbClr val="091823"/>
          </a:solidFill>
          <a:ln/>
        </p:spPr>
        <p:txBody>
          <a:bodyPr/>
          <a:lstStyle/>
          <a:p>
            <a:endParaRPr lang="en-US"/>
          </a:p>
        </p:txBody>
      </p:sp>
      <p:sp>
        <p:nvSpPr>
          <p:cNvPr id="20" name="Text 16"/>
          <p:cNvSpPr/>
          <p:nvPr/>
        </p:nvSpPr>
        <p:spPr>
          <a:xfrm>
            <a:off x="868680" y="4645152"/>
            <a:ext cx="566928" cy="566928"/>
          </a:xfrm>
          <a:prstGeom prst="rect">
            <a:avLst/>
          </a:prstGeom>
          <a:noFill/>
          <a:ln/>
        </p:spPr>
        <p:txBody>
          <a:bodyPr wrap="square" rtlCol="0" anchor="ctr"/>
          <a:lstStyle/>
          <a:p>
            <a:pPr marL="0" indent="0" algn="ctr">
              <a:buNone/>
            </a:pPr>
            <a:r>
              <a:rPr lang="en-US" sz="2000" b="1" dirty="0">
                <a:solidFill>
                  <a:srgbClr val="FFFFFF"/>
                </a:solidFill>
                <a:latin typeface="Open Sans" pitchFamily="34" charset="0"/>
                <a:ea typeface="Open Sans" pitchFamily="34" charset="-122"/>
                <a:cs typeface="Open Sans" pitchFamily="34" charset="-120"/>
              </a:rPr>
              <a:t>6</a:t>
            </a:r>
            <a:endParaRPr lang="en-US" sz="2000" dirty="0"/>
          </a:p>
        </p:txBody>
      </p:sp>
      <p:sp>
        <p:nvSpPr>
          <p:cNvPr id="21" name="Shape 17"/>
          <p:cNvSpPr/>
          <p:nvPr/>
        </p:nvSpPr>
        <p:spPr>
          <a:xfrm>
            <a:off x="1783080" y="4599432"/>
            <a:ext cx="658368" cy="658368"/>
          </a:xfrm>
          <a:prstGeom prst="ellipse">
            <a:avLst/>
          </a:prstGeom>
          <a:solidFill>
            <a:srgbClr val="30AE4C"/>
          </a:solidFill>
          <a:ln/>
        </p:spPr>
        <p:txBody>
          <a:bodyPr/>
          <a:lstStyle/>
          <a:p>
            <a:endParaRPr lang="en-US"/>
          </a:p>
        </p:txBody>
      </p:sp>
      <p:pic>
        <p:nvPicPr>
          <p:cNvPr id="22" name="Image 2" descr="icons_dlc/check_white.png"/>
          <p:cNvPicPr>
            <a:picLocks noChangeAspect="1"/>
          </p:cNvPicPr>
          <p:nvPr/>
        </p:nvPicPr>
        <p:blipFill>
          <a:blip r:embed="rId5"/>
          <a:stretch>
            <a:fillRect/>
          </a:stretch>
        </p:blipFill>
        <p:spPr>
          <a:xfrm>
            <a:off x="1960839" y="4777191"/>
            <a:ext cx="302849" cy="302849"/>
          </a:xfrm>
          <a:prstGeom prst="rect">
            <a:avLst/>
          </a:prstGeom>
        </p:spPr>
      </p:pic>
      <p:sp>
        <p:nvSpPr>
          <p:cNvPr id="23" name="Text 18"/>
          <p:cNvSpPr/>
          <p:nvPr/>
        </p:nvSpPr>
        <p:spPr>
          <a:xfrm>
            <a:off x="2743200" y="4535424"/>
            <a:ext cx="8595360" cy="411480"/>
          </a:xfrm>
          <a:prstGeom prst="rect">
            <a:avLst/>
          </a:prstGeom>
          <a:noFill/>
          <a:ln/>
        </p:spPr>
        <p:txBody>
          <a:bodyPr wrap="square" rtlCol="0" anchor="ctr"/>
          <a:lstStyle/>
          <a:p>
            <a:pPr marL="0" indent="0">
              <a:buNone/>
            </a:pPr>
            <a:r>
              <a:rPr lang="en-US" sz="1800" b="1" dirty="0">
                <a:solidFill>
                  <a:srgbClr val="2169AD"/>
                </a:solidFill>
                <a:latin typeface="Open Sans" pitchFamily="34" charset="0"/>
                <a:ea typeface="Open Sans" pitchFamily="34" charset="-122"/>
                <a:cs typeface="Open Sans" pitchFamily="34" charset="-120"/>
              </a:rPr>
              <a:t>Submit the application</a:t>
            </a:r>
            <a:endParaRPr lang="en-US" sz="1800" dirty="0"/>
          </a:p>
        </p:txBody>
      </p:sp>
      <p:sp>
        <p:nvSpPr>
          <p:cNvPr id="24" name="Text 19"/>
          <p:cNvSpPr/>
          <p:nvPr/>
        </p:nvSpPr>
        <p:spPr>
          <a:xfrm>
            <a:off x="2743200" y="4956048"/>
            <a:ext cx="8686800" cy="457200"/>
          </a:xfrm>
          <a:prstGeom prst="rect">
            <a:avLst/>
          </a:prstGeom>
          <a:noFill/>
          <a:ln/>
        </p:spPr>
        <p:txBody>
          <a:bodyPr wrap="square" rtlCol="0" anchor="ctr"/>
          <a:lstStyle/>
          <a:p>
            <a:pPr marL="0" indent="0">
              <a:buNone/>
            </a:pPr>
            <a:endParaRPr lang="en-US" sz="1300" dirty="0"/>
          </a:p>
        </p:txBody>
      </p:sp>
      <p:pic>
        <p:nvPicPr>
          <p:cNvPr id="25" name="Image 3" descr="brand/dlc_wave.png"/>
          <p:cNvPicPr>
            <a:picLocks noChangeAspect="1"/>
          </p:cNvPicPr>
          <p:nvPr/>
        </p:nvPicPr>
        <p:blipFill>
          <a:blip r:embed="rId6"/>
          <a:stretch>
            <a:fillRect/>
          </a:stretch>
        </p:blipFill>
        <p:spPr>
          <a:xfrm>
            <a:off x="0" y="6245352"/>
            <a:ext cx="12191695" cy="640080"/>
          </a:xfrm>
          <a:prstGeom prst="rect">
            <a:avLst/>
          </a:prstGeom>
        </p:spPr>
      </p:pic>
      <p:pic>
        <p:nvPicPr>
          <p:cNvPr id="26" name="Image 4" descr="brand/dlc_mark_navy.png"/>
          <p:cNvPicPr>
            <a:picLocks noChangeAspect="1"/>
          </p:cNvPicPr>
          <p:nvPr/>
        </p:nvPicPr>
        <p:blipFill>
          <a:blip r:embed="rId7"/>
          <a:stretch>
            <a:fillRect/>
          </a:stretch>
        </p:blipFill>
        <p:spPr>
          <a:xfrm>
            <a:off x="11430000" y="6400800"/>
            <a:ext cx="457200" cy="183794"/>
          </a:xfrm>
          <a:prstGeom prst="rect">
            <a:avLst/>
          </a:prstGeom>
        </p:spPr>
      </p:pic>
      <p:sp>
        <p:nvSpPr>
          <p:cNvPr id="27" name="Text 20"/>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15</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SPECIAL CASE</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Integrating Multiple Thermostats</a:t>
            </a:r>
            <a:endParaRPr lang="en-US" sz="3100" dirty="0"/>
          </a:p>
        </p:txBody>
      </p:sp>
      <p:sp>
        <p:nvSpPr>
          <p:cNvPr id="4" name="Text 2"/>
          <p:cNvSpPr/>
          <p:nvPr/>
        </p:nvSpPr>
        <p:spPr>
          <a:xfrm>
            <a:off x="548640" y="1371600"/>
            <a:ext cx="10698480" cy="502920"/>
          </a:xfrm>
          <a:prstGeom prst="rect">
            <a:avLst/>
          </a:prstGeom>
          <a:noFill/>
          <a:ln/>
        </p:spPr>
        <p:txBody>
          <a:bodyPr wrap="square" rtlCol="0" anchor="ctr"/>
          <a:lstStyle/>
          <a:p>
            <a:pPr marL="0" indent="0">
              <a:buNone/>
            </a:pPr>
            <a:endParaRPr lang="en-US" sz="1450" dirty="0"/>
          </a:p>
        </p:txBody>
      </p:sp>
      <p:sp>
        <p:nvSpPr>
          <p:cNvPr id="5" name="Shape 3"/>
          <p:cNvSpPr/>
          <p:nvPr/>
        </p:nvSpPr>
        <p:spPr>
          <a:xfrm>
            <a:off x="548640" y="2103120"/>
            <a:ext cx="3383280" cy="3200400"/>
          </a:xfrm>
          <a:prstGeom prst="roundRect">
            <a:avLst>
              <a:gd name="adj" fmla="val 4000"/>
            </a:avLst>
          </a:prstGeom>
          <a:solidFill>
            <a:srgbClr val="005A8B"/>
          </a:solidFill>
          <a:ln/>
          <a:effectLst>
            <a:outerShdw blurRad="152400" dist="50800" dir="5400000" algn="bl" rotWithShape="0">
              <a:srgbClr val="3A5A74">
                <a:alpha val="20000"/>
              </a:srgbClr>
            </a:outerShdw>
          </a:effectLst>
        </p:spPr>
        <p:txBody>
          <a:bodyPr/>
          <a:lstStyle/>
          <a:p>
            <a:endParaRPr lang="en-US"/>
          </a:p>
        </p:txBody>
      </p:sp>
      <p:sp>
        <p:nvSpPr>
          <p:cNvPr id="6" name="Shape 4"/>
          <p:cNvSpPr/>
          <p:nvPr/>
        </p:nvSpPr>
        <p:spPr>
          <a:xfrm>
            <a:off x="1600200" y="2560320"/>
            <a:ext cx="1280160" cy="128016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7" name="Image 0" descr="icons_dlc/thermostat_white.png"/>
          <p:cNvPicPr>
            <a:picLocks noChangeAspect="1"/>
          </p:cNvPicPr>
          <p:nvPr/>
        </p:nvPicPr>
        <p:blipFill>
          <a:blip r:embed="rId3"/>
          <a:stretch>
            <a:fillRect/>
          </a:stretch>
        </p:blipFill>
        <p:spPr>
          <a:xfrm>
            <a:off x="1945843" y="2905963"/>
            <a:ext cx="588874" cy="588874"/>
          </a:xfrm>
          <a:prstGeom prst="rect">
            <a:avLst/>
          </a:prstGeom>
        </p:spPr>
      </p:pic>
      <p:sp>
        <p:nvSpPr>
          <p:cNvPr id="8" name="Text 5"/>
          <p:cNvSpPr/>
          <p:nvPr/>
        </p:nvSpPr>
        <p:spPr>
          <a:xfrm>
            <a:off x="731520" y="3977640"/>
            <a:ext cx="3017520" cy="457200"/>
          </a:xfrm>
          <a:prstGeom prst="rect">
            <a:avLst/>
          </a:prstGeom>
          <a:noFill/>
          <a:ln/>
        </p:spPr>
        <p:txBody>
          <a:bodyPr wrap="square" rtlCol="0" anchor="ctr"/>
          <a:lstStyle/>
          <a:p>
            <a:pPr marL="0" indent="0" algn="ctr">
              <a:buNone/>
            </a:pPr>
            <a:r>
              <a:rPr lang="en-US" sz="1700" b="1" dirty="0">
                <a:solidFill>
                  <a:srgbClr val="FFFFFF"/>
                </a:solidFill>
                <a:latin typeface="Open Sans" pitchFamily="34" charset="0"/>
                <a:ea typeface="Open Sans" pitchFamily="34" charset="-122"/>
                <a:cs typeface="Open Sans" pitchFamily="34" charset="-120"/>
              </a:rPr>
              <a:t>Each thermostat model</a:t>
            </a:r>
            <a:endParaRPr lang="en-US" sz="1700" dirty="0"/>
          </a:p>
        </p:txBody>
      </p:sp>
      <p:sp>
        <p:nvSpPr>
          <p:cNvPr id="9" name="Text 6"/>
          <p:cNvSpPr/>
          <p:nvPr/>
        </p:nvSpPr>
        <p:spPr>
          <a:xfrm>
            <a:off x="731520" y="4434840"/>
            <a:ext cx="3017520" cy="457200"/>
          </a:xfrm>
          <a:prstGeom prst="rect">
            <a:avLst/>
          </a:prstGeom>
          <a:noFill/>
          <a:ln/>
        </p:spPr>
        <p:txBody>
          <a:bodyPr wrap="square" rtlCol="0" anchor="ctr"/>
          <a:lstStyle/>
          <a:p>
            <a:pPr marL="0" indent="0" algn="ctr">
              <a:buNone/>
            </a:pPr>
            <a:r>
              <a:rPr lang="en-US" sz="1250" dirty="0">
                <a:solidFill>
                  <a:srgbClr val="CFE3F2"/>
                </a:solidFill>
                <a:latin typeface="Open Sans" pitchFamily="34" charset="0"/>
                <a:ea typeface="Open Sans" pitchFamily="34" charset="-122"/>
                <a:cs typeface="Open Sans" pitchFamily="34" charset="-120"/>
              </a:rPr>
              <a:t>entered on your application</a:t>
            </a:r>
            <a:endParaRPr lang="en-US" sz="1250" dirty="0"/>
          </a:p>
        </p:txBody>
      </p:sp>
      <p:pic>
        <p:nvPicPr>
          <p:cNvPr id="10" name="Image 1" descr="icons_dlc/arrow_blue.png"/>
          <p:cNvPicPr>
            <a:picLocks noChangeAspect="1"/>
          </p:cNvPicPr>
          <p:nvPr/>
        </p:nvPicPr>
        <p:blipFill>
          <a:blip r:embed="rId4"/>
          <a:stretch>
            <a:fillRect/>
          </a:stretch>
        </p:blipFill>
        <p:spPr>
          <a:xfrm>
            <a:off x="4160520" y="2834640"/>
            <a:ext cx="640080" cy="640080"/>
          </a:xfrm>
          <a:prstGeom prst="rect">
            <a:avLst/>
          </a:prstGeom>
        </p:spPr>
      </p:pic>
      <p:pic>
        <p:nvPicPr>
          <p:cNvPr id="11" name="Image 2" descr="icons_dlc/arrow_blue.png"/>
          <p:cNvPicPr>
            <a:picLocks noChangeAspect="1"/>
          </p:cNvPicPr>
          <p:nvPr/>
        </p:nvPicPr>
        <p:blipFill>
          <a:blip r:embed="rId4"/>
          <a:stretch>
            <a:fillRect/>
          </a:stretch>
        </p:blipFill>
        <p:spPr>
          <a:xfrm>
            <a:off x="4160520" y="4114800"/>
            <a:ext cx="640080" cy="640080"/>
          </a:xfrm>
          <a:prstGeom prst="rect">
            <a:avLst/>
          </a:prstGeom>
        </p:spPr>
      </p:pic>
      <p:sp>
        <p:nvSpPr>
          <p:cNvPr id="12" name="Shape 7"/>
          <p:cNvSpPr/>
          <p:nvPr/>
        </p:nvSpPr>
        <p:spPr>
          <a:xfrm>
            <a:off x="5120640" y="2240280"/>
            <a:ext cx="6537960" cy="1371600"/>
          </a:xfrm>
          <a:prstGeom prst="roundRect">
            <a:avLst>
              <a:gd name="adj" fmla="val 8000"/>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3" name="Shape 8"/>
          <p:cNvSpPr/>
          <p:nvPr/>
        </p:nvSpPr>
        <p:spPr>
          <a:xfrm>
            <a:off x="5440680" y="2606040"/>
            <a:ext cx="658368" cy="658368"/>
          </a:xfrm>
          <a:prstGeom prst="ellipse">
            <a:avLst/>
          </a:prstGeom>
          <a:solidFill>
            <a:srgbClr val="2169AD"/>
          </a:solidFill>
          <a:ln/>
        </p:spPr>
        <p:txBody>
          <a:bodyPr/>
          <a:lstStyle/>
          <a:p>
            <a:endParaRPr lang="en-US"/>
          </a:p>
        </p:txBody>
      </p:sp>
      <p:pic>
        <p:nvPicPr>
          <p:cNvPr id="14" name="Image 3" descr="icons_dlc/form_white.png"/>
          <p:cNvPicPr>
            <a:picLocks noChangeAspect="1"/>
          </p:cNvPicPr>
          <p:nvPr/>
        </p:nvPicPr>
        <p:blipFill>
          <a:blip r:embed="rId5"/>
          <a:stretch>
            <a:fillRect/>
          </a:stretch>
        </p:blipFill>
        <p:spPr>
          <a:xfrm>
            <a:off x="5618439" y="2783799"/>
            <a:ext cx="302849" cy="302849"/>
          </a:xfrm>
          <a:prstGeom prst="rect">
            <a:avLst/>
          </a:prstGeom>
        </p:spPr>
      </p:pic>
      <p:sp>
        <p:nvSpPr>
          <p:cNvPr id="15" name="Text 9"/>
          <p:cNvSpPr/>
          <p:nvPr/>
        </p:nvSpPr>
        <p:spPr>
          <a:xfrm>
            <a:off x="6377940" y="2697480"/>
            <a:ext cx="5029200" cy="457200"/>
          </a:xfrm>
          <a:prstGeom prst="rect">
            <a:avLst/>
          </a:prstGeom>
          <a:noFill/>
          <a:ln/>
        </p:spPr>
        <p:txBody>
          <a:bodyPr wrap="square" rtlCol="0" anchor="ctr"/>
          <a:lstStyle/>
          <a:p>
            <a:pPr marL="0" indent="0">
              <a:buNone/>
            </a:pPr>
            <a:r>
              <a:rPr lang="en-US" sz="1700" b="1" dirty="0">
                <a:solidFill>
                  <a:srgbClr val="2169AD"/>
                </a:solidFill>
                <a:latin typeface="Open Sans" pitchFamily="34" charset="0"/>
                <a:ea typeface="Open Sans" pitchFamily="34" charset="-122"/>
                <a:cs typeface="Open Sans" pitchFamily="34" charset="-120"/>
              </a:rPr>
              <a:t>Its own set of questions</a:t>
            </a:r>
            <a:endParaRPr lang="en-US" sz="1700" dirty="0"/>
          </a:p>
        </p:txBody>
      </p:sp>
      <p:sp>
        <p:nvSpPr>
          <p:cNvPr id="16" name="Text 10"/>
          <p:cNvSpPr/>
          <p:nvPr/>
        </p:nvSpPr>
        <p:spPr>
          <a:xfrm>
            <a:off x="6355080" y="2953512"/>
            <a:ext cx="5074920" cy="548640"/>
          </a:xfrm>
          <a:prstGeom prst="rect">
            <a:avLst/>
          </a:prstGeom>
          <a:noFill/>
          <a:ln/>
        </p:spPr>
        <p:txBody>
          <a:bodyPr wrap="square" rtlCol="0" anchor="ctr"/>
          <a:lstStyle/>
          <a:p>
            <a:pPr marL="0" indent="0">
              <a:buNone/>
            </a:pPr>
            <a:endParaRPr lang="en-US" sz="1250" dirty="0"/>
          </a:p>
        </p:txBody>
      </p:sp>
      <p:sp>
        <p:nvSpPr>
          <p:cNvPr id="17" name="Shape 11"/>
          <p:cNvSpPr/>
          <p:nvPr/>
        </p:nvSpPr>
        <p:spPr>
          <a:xfrm>
            <a:off x="5120640" y="3749040"/>
            <a:ext cx="6537960" cy="1371600"/>
          </a:xfrm>
          <a:prstGeom prst="roundRect">
            <a:avLst>
              <a:gd name="adj" fmla="val 8000"/>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8" name="Shape 12"/>
          <p:cNvSpPr/>
          <p:nvPr/>
        </p:nvSpPr>
        <p:spPr>
          <a:xfrm>
            <a:off x="5440680" y="4114800"/>
            <a:ext cx="658368" cy="658368"/>
          </a:xfrm>
          <a:prstGeom prst="ellipse">
            <a:avLst/>
          </a:prstGeom>
          <a:solidFill>
            <a:srgbClr val="4FC6E0"/>
          </a:solidFill>
          <a:ln/>
        </p:spPr>
        <p:txBody>
          <a:bodyPr/>
          <a:lstStyle/>
          <a:p>
            <a:endParaRPr lang="en-US"/>
          </a:p>
        </p:txBody>
      </p:sp>
      <p:pic>
        <p:nvPicPr>
          <p:cNvPr id="19" name="Image 4" descr="icons_dlc/sign_white.png"/>
          <p:cNvPicPr>
            <a:picLocks noChangeAspect="1"/>
          </p:cNvPicPr>
          <p:nvPr/>
        </p:nvPicPr>
        <p:blipFill>
          <a:blip r:embed="rId6"/>
          <a:stretch>
            <a:fillRect/>
          </a:stretch>
        </p:blipFill>
        <p:spPr>
          <a:xfrm>
            <a:off x="5618439" y="4292559"/>
            <a:ext cx="302849" cy="302849"/>
          </a:xfrm>
          <a:prstGeom prst="rect">
            <a:avLst/>
          </a:prstGeom>
        </p:spPr>
      </p:pic>
      <p:sp>
        <p:nvSpPr>
          <p:cNvPr id="20" name="Text 13"/>
          <p:cNvSpPr/>
          <p:nvPr/>
        </p:nvSpPr>
        <p:spPr>
          <a:xfrm>
            <a:off x="6355080" y="4215383"/>
            <a:ext cx="5029200" cy="457200"/>
          </a:xfrm>
          <a:prstGeom prst="rect">
            <a:avLst/>
          </a:prstGeom>
          <a:noFill/>
          <a:ln/>
        </p:spPr>
        <p:txBody>
          <a:bodyPr wrap="square" rtlCol="0" anchor="ctr"/>
          <a:lstStyle/>
          <a:p>
            <a:pPr marL="0" indent="0">
              <a:buNone/>
            </a:pPr>
            <a:r>
              <a:rPr lang="en-US" sz="1700" b="1" dirty="0">
                <a:solidFill>
                  <a:srgbClr val="2169AD"/>
                </a:solidFill>
                <a:latin typeface="Open Sans" pitchFamily="34" charset="0"/>
                <a:ea typeface="Open Sans" pitchFamily="34" charset="-122"/>
                <a:cs typeface="Open Sans" pitchFamily="34" charset="-120"/>
              </a:rPr>
              <a:t>Its own signed Agreement</a:t>
            </a:r>
            <a:endParaRPr lang="en-US" sz="1700" dirty="0"/>
          </a:p>
        </p:txBody>
      </p:sp>
      <p:sp>
        <p:nvSpPr>
          <p:cNvPr id="21" name="Text 14"/>
          <p:cNvSpPr/>
          <p:nvPr/>
        </p:nvSpPr>
        <p:spPr>
          <a:xfrm>
            <a:off x="6355080" y="4462272"/>
            <a:ext cx="5074920" cy="548640"/>
          </a:xfrm>
          <a:prstGeom prst="rect">
            <a:avLst/>
          </a:prstGeom>
          <a:noFill/>
          <a:ln/>
        </p:spPr>
        <p:txBody>
          <a:bodyPr wrap="square" rtlCol="0" anchor="ctr"/>
          <a:lstStyle/>
          <a:p>
            <a:pPr marL="0" indent="0">
              <a:buNone/>
            </a:pPr>
            <a:endParaRPr lang="en-US" sz="1250" dirty="0"/>
          </a:p>
        </p:txBody>
      </p:sp>
      <p:pic>
        <p:nvPicPr>
          <p:cNvPr id="22" name="Image 5" descr="brand/dlc_wave.png"/>
          <p:cNvPicPr>
            <a:picLocks noChangeAspect="1"/>
          </p:cNvPicPr>
          <p:nvPr/>
        </p:nvPicPr>
        <p:blipFill>
          <a:blip r:embed="rId7"/>
          <a:stretch>
            <a:fillRect/>
          </a:stretch>
        </p:blipFill>
        <p:spPr>
          <a:xfrm>
            <a:off x="0" y="6245352"/>
            <a:ext cx="12191695" cy="640080"/>
          </a:xfrm>
          <a:prstGeom prst="rect">
            <a:avLst/>
          </a:prstGeom>
        </p:spPr>
      </p:pic>
      <p:pic>
        <p:nvPicPr>
          <p:cNvPr id="23" name="Image 6" descr="brand/dlc_mark_navy.png"/>
          <p:cNvPicPr>
            <a:picLocks noChangeAspect="1"/>
          </p:cNvPicPr>
          <p:nvPr/>
        </p:nvPicPr>
        <p:blipFill>
          <a:blip r:embed="rId8"/>
          <a:stretch>
            <a:fillRect/>
          </a:stretch>
        </p:blipFill>
        <p:spPr>
          <a:xfrm>
            <a:off x="11430000" y="6400800"/>
            <a:ext cx="457200" cy="183794"/>
          </a:xfrm>
          <a:prstGeom prst="rect">
            <a:avLst/>
          </a:prstGeom>
        </p:spPr>
      </p:pic>
      <p:sp>
        <p:nvSpPr>
          <p:cNvPr id="24" name="Text 15"/>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16</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THERMOSTAT INTEGRATION DOCUMENTATION</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Understanding Thermostat Documentation</a:t>
            </a:r>
            <a:endParaRPr lang="en-US" sz="3100" dirty="0"/>
          </a:p>
        </p:txBody>
      </p:sp>
      <p:sp>
        <p:nvSpPr>
          <p:cNvPr id="4" name="Text 2"/>
          <p:cNvSpPr/>
          <p:nvPr/>
        </p:nvSpPr>
        <p:spPr>
          <a:xfrm>
            <a:off x="548640" y="1691640"/>
            <a:ext cx="4709160" cy="1188720"/>
          </a:xfrm>
          <a:prstGeom prst="rect">
            <a:avLst/>
          </a:prstGeom>
          <a:noFill/>
          <a:ln/>
        </p:spPr>
        <p:txBody>
          <a:bodyPr wrap="square" rtlCol="0" anchor="ctr"/>
          <a:lstStyle/>
          <a:p>
            <a:pPr marL="0" indent="0">
              <a:lnSpc>
                <a:spcPct val="106000"/>
              </a:lnSpc>
              <a:buNone/>
            </a:pPr>
            <a:endParaRPr lang="en-US" sz="1500" dirty="0"/>
          </a:p>
        </p:txBody>
      </p:sp>
      <p:sp>
        <p:nvSpPr>
          <p:cNvPr id="5" name="Shape 3"/>
          <p:cNvSpPr/>
          <p:nvPr/>
        </p:nvSpPr>
        <p:spPr>
          <a:xfrm>
            <a:off x="365760" y="2739303"/>
            <a:ext cx="4709160" cy="1737360"/>
          </a:xfrm>
          <a:prstGeom prst="roundRect">
            <a:avLst>
              <a:gd name="adj" fmla="val 4364"/>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6" name="Shape 4"/>
          <p:cNvSpPr/>
          <p:nvPr/>
        </p:nvSpPr>
        <p:spPr>
          <a:xfrm>
            <a:off x="689915" y="3172968"/>
            <a:ext cx="777240" cy="777240"/>
          </a:xfrm>
          <a:prstGeom prst="ellipse">
            <a:avLst/>
          </a:prstGeom>
          <a:solidFill>
            <a:srgbClr val="2169AD"/>
          </a:solidFill>
          <a:ln/>
        </p:spPr>
        <p:txBody>
          <a:bodyPr/>
          <a:lstStyle/>
          <a:p>
            <a:endParaRPr lang="en-US"/>
          </a:p>
        </p:txBody>
      </p:sp>
      <p:pic>
        <p:nvPicPr>
          <p:cNvPr id="7" name="Image 0" descr="icons_dlc/info_white.png"/>
          <p:cNvPicPr>
            <a:picLocks noChangeAspect="1"/>
          </p:cNvPicPr>
          <p:nvPr/>
        </p:nvPicPr>
        <p:blipFill>
          <a:blip r:embed="rId3"/>
          <a:stretch>
            <a:fillRect/>
          </a:stretch>
        </p:blipFill>
        <p:spPr>
          <a:xfrm>
            <a:off x="899770" y="3377794"/>
            <a:ext cx="357530" cy="357530"/>
          </a:xfrm>
          <a:prstGeom prst="rect">
            <a:avLst/>
          </a:prstGeom>
        </p:spPr>
      </p:pic>
      <p:sp>
        <p:nvSpPr>
          <p:cNvPr id="8" name="Text 5"/>
          <p:cNvSpPr/>
          <p:nvPr/>
        </p:nvSpPr>
        <p:spPr>
          <a:xfrm>
            <a:off x="1851660" y="3291840"/>
            <a:ext cx="3383280" cy="548640"/>
          </a:xfrm>
          <a:prstGeom prst="rect">
            <a:avLst/>
          </a:prstGeom>
          <a:noFill/>
          <a:ln/>
        </p:spPr>
        <p:txBody>
          <a:bodyPr wrap="square" rtlCol="0" anchor="ctr"/>
          <a:lstStyle/>
          <a:p>
            <a:pPr marL="0" indent="0">
              <a:buNone/>
            </a:pPr>
            <a:r>
              <a:rPr lang="en-US" sz="1500" b="1" dirty="0">
                <a:solidFill>
                  <a:srgbClr val="2169AD"/>
                </a:solidFill>
                <a:latin typeface="Open Sans" pitchFamily="34" charset="0"/>
                <a:ea typeface="Open Sans" pitchFamily="34" charset="-122"/>
                <a:cs typeface="Open Sans" pitchFamily="34" charset="-120"/>
              </a:rPr>
              <a:t>Thermostats aren’t qualified separately</a:t>
            </a:r>
            <a:endParaRPr lang="en-US" sz="1500" dirty="0"/>
          </a:p>
        </p:txBody>
      </p:sp>
      <p:sp>
        <p:nvSpPr>
          <p:cNvPr id="9" name="Text 6"/>
          <p:cNvSpPr/>
          <p:nvPr/>
        </p:nvSpPr>
        <p:spPr>
          <a:xfrm>
            <a:off x="868680" y="4160520"/>
            <a:ext cx="4206240" cy="1234440"/>
          </a:xfrm>
          <a:prstGeom prst="rect">
            <a:avLst/>
          </a:prstGeom>
          <a:noFill/>
          <a:ln/>
        </p:spPr>
        <p:txBody>
          <a:bodyPr wrap="square" rtlCol="0" anchor="ctr"/>
          <a:lstStyle/>
          <a:p>
            <a:pPr marL="0" indent="0">
              <a:lnSpc>
                <a:spcPct val="105000"/>
              </a:lnSpc>
              <a:buNone/>
            </a:pPr>
            <a:endParaRPr lang="en-US" sz="1300" dirty="0"/>
          </a:p>
        </p:txBody>
      </p:sp>
      <p:sp>
        <p:nvSpPr>
          <p:cNvPr id="10" name="Shape 7"/>
          <p:cNvSpPr/>
          <p:nvPr/>
        </p:nvSpPr>
        <p:spPr>
          <a:xfrm>
            <a:off x="5577840" y="1737360"/>
            <a:ext cx="6080760" cy="1170432"/>
          </a:xfrm>
          <a:prstGeom prst="roundRect">
            <a:avLst>
              <a:gd name="adj" fmla="val 9375"/>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11" name="Text 8"/>
          <p:cNvSpPr/>
          <p:nvPr/>
        </p:nvSpPr>
        <p:spPr>
          <a:xfrm>
            <a:off x="5806440" y="1847088"/>
            <a:ext cx="1463040" cy="914400"/>
          </a:xfrm>
          <a:prstGeom prst="rect">
            <a:avLst/>
          </a:prstGeom>
          <a:noFill/>
          <a:ln/>
        </p:spPr>
        <p:txBody>
          <a:bodyPr wrap="square" rtlCol="0" anchor="ctr"/>
          <a:lstStyle/>
          <a:p>
            <a:pPr marL="0" indent="0" algn="ctr">
              <a:buNone/>
            </a:pPr>
            <a:r>
              <a:rPr lang="en-US" sz="4400" b="1" dirty="0">
                <a:solidFill>
                  <a:srgbClr val="2169AD"/>
                </a:solidFill>
                <a:latin typeface="Open Sans" pitchFamily="34" charset="0"/>
                <a:ea typeface="Open Sans" pitchFamily="34" charset="-122"/>
                <a:cs typeface="Open Sans" pitchFamily="34" charset="-120"/>
              </a:rPr>
              <a:t>13</a:t>
            </a:r>
            <a:endParaRPr lang="en-US" sz="4400" dirty="0"/>
          </a:p>
        </p:txBody>
      </p:sp>
      <p:sp>
        <p:nvSpPr>
          <p:cNvPr id="12" name="Shape 9"/>
          <p:cNvSpPr/>
          <p:nvPr/>
        </p:nvSpPr>
        <p:spPr>
          <a:xfrm>
            <a:off x="7360920" y="1993392"/>
            <a:ext cx="0" cy="658368"/>
          </a:xfrm>
          <a:prstGeom prst="line">
            <a:avLst/>
          </a:prstGeom>
          <a:noFill/>
          <a:ln w="12700">
            <a:solidFill>
              <a:srgbClr val="D3E3EF"/>
            </a:solidFill>
            <a:prstDash val="solid"/>
          </a:ln>
        </p:spPr>
        <p:txBody>
          <a:bodyPr/>
          <a:lstStyle/>
          <a:p>
            <a:endParaRPr lang="en-US"/>
          </a:p>
        </p:txBody>
      </p:sp>
      <p:sp>
        <p:nvSpPr>
          <p:cNvPr id="13" name="Text 10"/>
          <p:cNvSpPr/>
          <p:nvPr/>
        </p:nvSpPr>
        <p:spPr>
          <a:xfrm>
            <a:off x="7589520" y="1737360"/>
            <a:ext cx="3931920" cy="1170432"/>
          </a:xfrm>
          <a:prstGeom prst="rect">
            <a:avLst/>
          </a:prstGeom>
          <a:noFill/>
          <a:ln/>
        </p:spPr>
        <p:txBody>
          <a:bodyPr wrap="square" rtlCol="0" anchor="ctr"/>
          <a:lstStyle/>
          <a:p>
            <a:pPr marL="0" indent="0">
              <a:buNone/>
            </a:pPr>
            <a:r>
              <a:rPr lang="en-US" sz="1500" b="1" dirty="0">
                <a:solidFill>
                  <a:srgbClr val="2169AD"/>
                </a:solidFill>
                <a:latin typeface="Open Sans" pitchFamily="34" charset="0"/>
                <a:ea typeface="Open Sans" pitchFamily="34" charset="-122"/>
                <a:cs typeface="Open Sans" pitchFamily="34" charset="-120"/>
              </a:rPr>
              <a:t>Questions in Table TH-1</a:t>
            </a:r>
            <a:endParaRPr lang="en-US" sz="1500" dirty="0"/>
          </a:p>
        </p:txBody>
      </p:sp>
      <p:sp>
        <p:nvSpPr>
          <p:cNvPr id="14" name="Shape 11"/>
          <p:cNvSpPr/>
          <p:nvPr/>
        </p:nvSpPr>
        <p:spPr>
          <a:xfrm>
            <a:off x="5577840" y="3035808"/>
            <a:ext cx="6080760" cy="1170432"/>
          </a:xfrm>
          <a:prstGeom prst="roundRect">
            <a:avLst>
              <a:gd name="adj" fmla="val 9375"/>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15" name="Text 12"/>
          <p:cNvSpPr/>
          <p:nvPr/>
        </p:nvSpPr>
        <p:spPr>
          <a:xfrm>
            <a:off x="5806440" y="3145536"/>
            <a:ext cx="1463040" cy="914400"/>
          </a:xfrm>
          <a:prstGeom prst="rect">
            <a:avLst/>
          </a:prstGeom>
          <a:noFill/>
          <a:ln/>
        </p:spPr>
        <p:txBody>
          <a:bodyPr wrap="square" rtlCol="0" anchor="ctr"/>
          <a:lstStyle/>
          <a:p>
            <a:pPr marL="0" indent="0" algn="ctr">
              <a:buNone/>
            </a:pPr>
            <a:r>
              <a:rPr lang="en-US" sz="4400" b="1" dirty="0">
                <a:solidFill>
                  <a:srgbClr val="FFC20E"/>
                </a:solidFill>
                <a:latin typeface="Open Sans" pitchFamily="34" charset="0"/>
                <a:ea typeface="Open Sans" pitchFamily="34" charset="-122"/>
                <a:cs typeface="Open Sans" pitchFamily="34" charset="-120"/>
              </a:rPr>
              <a:t>3</a:t>
            </a:r>
            <a:endParaRPr lang="en-US" sz="4400" dirty="0"/>
          </a:p>
        </p:txBody>
      </p:sp>
      <p:sp>
        <p:nvSpPr>
          <p:cNvPr id="16" name="Shape 13"/>
          <p:cNvSpPr/>
          <p:nvPr/>
        </p:nvSpPr>
        <p:spPr>
          <a:xfrm>
            <a:off x="7360920" y="3291840"/>
            <a:ext cx="0" cy="658368"/>
          </a:xfrm>
          <a:prstGeom prst="line">
            <a:avLst/>
          </a:prstGeom>
          <a:noFill/>
          <a:ln w="12700">
            <a:solidFill>
              <a:srgbClr val="D3E3EF"/>
            </a:solidFill>
            <a:prstDash val="solid"/>
          </a:ln>
        </p:spPr>
        <p:txBody>
          <a:bodyPr/>
          <a:lstStyle/>
          <a:p>
            <a:endParaRPr lang="en-US"/>
          </a:p>
        </p:txBody>
      </p:sp>
      <p:sp>
        <p:nvSpPr>
          <p:cNvPr id="17" name="Text 14"/>
          <p:cNvSpPr/>
          <p:nvPr/>
        </p:nvSpPr>
        <p:spPr>
          <a:xfrm>
            <a:off x="7589520" y="3035808"/>
            <a:ext cx="3931920" cy="1170432"/>
          </a:xfrm>
          <a:prstGeom prst="rect">
            <a:avLst/>
          </a:prstGeom>
          <a:noFill/>
          <a:ln/>
        </p:spPr>
        <p:txBody>
          <a:bodyPr wrap="square" rtlCol="0" anchor="ctr"/>
          <a:lstStyle/>
          <a:p>
            <a:pPr marL="0" indent="0">
              <a:buNone/>
            </a:pPr>
            <a:r>
              <a:rPr lang="en-US" sz="1500" b="1" dirty="0">
                <a:solidFill>
                  <a:srgbClr val="2169AD"/>
                </a:solidFill>
                <a:latin typeface="Open Sans" pitchFamily="34" charset="0"/>
                <a:ea typeface="Open Sans" pitchFamily="34" charset="-122"/>
                <a:cs typeface="Open Sans" pitchFamily="34" charset="-120"/>
              </a:rPr>
              <a:t>Required to be answered Yes</a:t>
            </a:r>
            <a:endParaRPr lang="en-US" sz="1500" dirty="0"/>
          </a:p>
        </p:txBody>
      </p:sp>
      <p:sp>
        <p:nvSpPr>
          <p:cNvPr id="18" name="Shape 15"/>
          <p:cNvSpPr/>
          <p:nvPr/>
        </p:nvSpPr>
        <p:spPr>
          <a:xfrm>
            <a:off x="5577840" y="4334256"/>
            <a:ext cx="6080760" cy="1170432"/>
          </a:xfrm>
          <a:prstGeom prst="roundRect">
            <a:avLst>
              <a:gd name="adj" fmla="val 9375"/>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19" name="Text 16"/>
          <p:cNvSpPr/>
          <p:nvPr/>
        </p:nvSpPr>
        <p:spPr>
          <a:xfrm>
            <a:off x="5806440" y="4443984"/>
            <a:ext cx="1463040" cy="914400"/>
          </a:xfrm>
          <a:prstGeom prst="rect">
            <a:avLst/>
          </a:prstGeom>
          <a:noFill/>
          <a:ln/>
        </p:spPr>
        <p:txBody>
          <a:bodyPr wrap="square" rtlCol="0" anchor="ctr"/>
          <a:lstStyle/>
          <a:p>
            <a:pPr marL="0" indent="0" algn="ctr">
              <a:buNone/>
            </a:pPr>
            <a:r>
              <a:rPr lang="en-US" sz="4400" b="1" dirty="0">
                <a:solidFill>
                  <a:srgbClr val="97CB59"/>
                </a:solidFill>
                <a:latin typeface="Open Sans" pitchFamily="34" charset="0"/>
                <a:ea typeface="Open Sans" pitchFamily="34" charset="-122"/>
                <a:cs typeface="Open Sans" pitchFamily="34" charset="-120"/>
              </a:rPr>
              <a:t>2</a:t>
            </a:r>
            <a:endParaRPr lang="en-US" sz="4400" dirty="0">
              <a:solidFill>
                <a:srgbClr val="97CB59"/>
              </a:solidFill>
            </a:endParaRPr>
          </a:p>
        </p:txBody>
      </p:sp>
      <p:sp>
        <p:nvSpPr>
          <p:cNvPr id="20" name="Shape 17"/>
          <p:cNvSpPr/>
          <p:nvPr/>
        </p:nvSpPr>
        <p:spPr>
          <a:xfrm>
            <a:off x="7360920" y="4590288"/>
            <a:ext cx="0" cy="658368"/>
          </a:xfrm>
          <a:prstGeom prst="line">
            <a:avLst/>
          </a:prstGeom>
          <a:noFill/>
          <a:ln w="12700">
            <a:solidFill>
              <a:srgbClr val="D3E3EF"/>
            </a:solidFill>
            <a:prstDash val="solid"/>
          </a:ln>
        </p:spPr>
        <p:txBody>
          <a:bodyPr/>
          <a:lstStyle/>
          <a:p>
            <a:endParaRPr lang="en-US"/>
          </a:p>
        </p:txBody>
      </p:sp>
      <p:sp>
        <p:nvSpPr>
          <p:cNvPr id="21" name="Text 18"/>
          <p:cNvSpPr/>
          <p:nvPr/>
        </p:nvSpPr>
        <p:spPr>
          <a:xfrm>
            <a:off x="7589520" y="4334256"/>
            <a:ext cx="3931920" cy="1170432"/>
          </a:xfrm>
          <a:prstGeom prst="rect">
            <a:avLst/>
          </a:prstGeom>
          <a:noFill/>
          <a:ln/>
        </p:spPr>
        <p:txBody>
          <a:bodyPr wrap="square" rtlCol="0" anchor="ctr"/>
          <a:lstStyle/>
          <a:p>
            <a:pPr marL="0" indent="0">
              <a:buNone/>
            </a:pPr>
            <a:r>
              <a:rPr lang="en-US" sz="1500" b="1" dirty="0">
                <a:solidFill>
                  <a:srgbClr val="2169AD"/>
                </a:solidFill>
                <a:latin typeface="Open Sans" pitchFamily="34" charset="0"/>
                <a:ea typeface="Open Sans" pitchFamily="34" charset="-122"/>
                <a:cs typeface="Open Sans" pitchFamily="34" charset="-120"/>
              </a:rPr>
              <a:t>Parties supply the docs: NLC &amp; thermostat</a:t>
            </a:r>
            <a:endParaRPr lang="en-US" sz="1500" dirty="0"/>
          </a:p>
        </p:txBody>
      </p:sp>
      <p:pic>
        <p:nvPicPr>
          <p:cNvPr id="22" name="Image 1" descr="brand/dlc_wave.png"/>
          <p:cNvPicPr>
            <a:picLocks noChangeAspect="1"/>
          </p:cNvPicPr>
          <p:nvPr/>
        </p:nvPicPr>
        <p:blipFill>
          <a:blip r:embed="rId4"/>
          <a:stretch>
            <a:fillRect/>
          </a:stretch>
        </p:blipFill>
        <p:spPr>
          <a:xfrm>
            <a:off x="0" y="6245352"/>
            <a:ext cx="12191695" cy="640080"/>
          </a:xfrm>
          <a:prstGeom prst="rect">
            <a:avLst/>
          </a:prstGeom>
        </p:spPr>
      </p:pic>
      <p:pic>
        <p:nvPicPr>
          <p:cNvPr id="23" name="Image 2" descr="brand/dlc_mark_navy.png"/>
          <p:cNvPicPr>
            <a:picLocks noChangeAspect="1"/>
          </p:cNvPicPr>
          <p:nvPr/>
        </p:nvPicPr>
        <p:blipFill>
          <a:blip r:embed="rId5"/>
          <a:stretch>
            <a:fillRect/>
          </a:stretch>
        </p:blipFill>
        <p:spPr>
          <a:xfrm>
            <a:off x="11430000" y="6400800"/>
            <a:ext cx="457200" cy="183794"/>
          </a:xfrm>
          <a:prstGeom prst="rect">
            <a:avLst/>
          </a:prstGeom>
        </p:spPr>
      </p:pic>
      <p:sp>
        <p:nvSpPr>
          <p:cNvPr id="24" name="Text 19"/>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17</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bg>
      <p:bgPr>
        <a:solidFill>
          <a:srgbClr val="0086C9"/>
        </a:solidFill>
        <a:effectLst/>
      </p:bgPr>
    </p:bg>
    <p:spTree>
      <p:nvGrpSpPr>
        <p:cNvPr id="1" name=""/>
        <p:cNvGrpSpPr/>
        <p:nvPr/>
      </p:nvGrpSpPr>
      <p:grpSpPr>
        <a:xfrm>
          <a:off x="0" y="0"/>
          <a:ext cx="0" cy="0"/>
          <a:chOff x="0" y="0"/>
          <a:chExt cx="0" cy="0"/>
        </a:xfrm>
      </p:grpSpPr>
      <p:sp>
        <p:nvSpPr>
          <p:cNvPr id="5" name="Text 3"/>
          <p:cNvSpPr/>
          <p:nvPr/>
        </p:nvSpPr>
        <p:spPr>
          <a:xfrm>
            <a:off x="685800" y="548640"/>
            <a:ext cx="9144000" cy="320040"/>
          </a:xfrm>
          <a:prstGeom prst="rect">
            <a:avLst/>
          </a:prstGeom>
          <a:noFill/>
          <a:ln/>
        </p:spPr>
        <p:txBody>
          <a:bodyPr wrap="square" rtlCol="0" anchor="ctr"/>
          <a:lstStyle/>
          <a:p>
            <a:pPr marL="0" indent="0">
              <a:buNone/>
            </a:pPr>
            <a:endParaRPr lang="en-US" sz="1200" dirty="0"/>
          </a:p>
        </p:txBody>
      </p:sp>
      <p:sp>
        <p:nvSpPr>
          <p:cNvPr id="6" name="Text 4"/>
          <p:cNvSpPr/>
          <p:nvPr/>
        </p:nvSpPr>
        <p:spPr>
          <a:xfrm>
            <a:off x="658368" y="859536"/>
            <a:ext cx="10789920" cy="640080"/>
          </a:xfrm>
          <a:prstGeom prst="rect">
            <a:avLst/>
          </a:prstGeom>
          <a:noFill/>
          <a:ln/>
        </p:spPr>
        <p:txBody>
          <a:bodyPr wrap="square" rtlCol="0" anchor="ctr"/>
          <a:lstStyle/>
          <a:p>
            <a:pPr marL="0" indent="0">
              <a:buNone/>
            </a:pPr>
            <a:r>
              <a:rPr lang="en-US" sz="3100" b="1" dirty="0">
                <a:solidFill>
                  <a:srgbClr val="FFFFFF"/>
                </a:solidFill>
                <a:latin typeface="Open Sans" pitchFamily="34" charset="0"/>
                <a:ea typeface="Open Sans" pitchFamily="34" charset="-122"/>
                <a:cs typeface="Open Sans" pitchFamily="34" charset="-120"/>
              </a:rPr>
              <a:t>The Three Required Capabilities</a:t>
            </a:r>
            <a:endParaRPr lang="en-US" sz="3100" dirty="0"/>
          </a:p>
        </p:txBody>
      </p:sp>
      <p:sp>
        <p:nvSpPr>
          <p:cNvPr id="7" name="Text 5"/>
          <p:cNvSpPr/>
          <p:nvPr/>
        </p:nvSpPr>
        <p:spPr>
          <a:xfrm>
            <a:off x="685800" y="1554480"/>
            <a:ext cx="10881360" cy="457200"/>
          </a:xfrm>
          <a:prstGeom prst="rect">
            <a:avLst/>
          </a:prstGeom>
          <a:noFill/>
          <a:ln/>
        </p:spPr>
        <p:txBody>
          <a:bodyPr wrap="square" rtlCol="0" anchor="ctr"/>
          <a:lstStyle/>
          <a:p>
            <a:pPr marL="0" indent="0">
              <a:buNone/>
            </a:pPr>
            <a:r>
              <a:rPr lang="en-US" sz="1350" dirty="0">
                <a:solidFill>
                  <a:srgbClr val="CFE3F2"/>
                </a:solidFill>
                <a:latin typeface="Open Sans" pitchFamily="34" charset="0"/>
                <a:ea typeface="Open Sans" pitchFamily="34" charset="-122"/>
                <a:cs typeface="Open Sans" pitchFamily="34" charset="-120"/>
              </a:rPr>
              <a:t>For a thermostat listing, these core capabilities must be answered “Yes.” If your system lacks the core occupancy capability, it cannot be listed for thermostats.</a:t>
            </a:r>
            <a:endParaRPr lang="en-US" sz="1350" dirty="0"/>
          </a:p>
        </p:txBody>
      </p:sp>
      <p:sp>
        <p:nvSpPr>
          <p:cNvPr id="8" name="Shape 6"/>
          <p:cNvSpPr/>
          <p:nvPr/>
        </p:nvSpPr>
        <p:spPr>
          <a:xfrm>
            <a:off x="685800" y="2240280"/>
            <a:ext cx="3566160" cy="3474720"/>
          </a:xfrm>
          <a:prstGeom prst="roundRect">
            <a:avLst>
              <a:gd name="adj" fmla="val 3684"/>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9" name="Shape 7"/>
          <p:cNvSpPr/>
          <p:nvPr/>
        </p:nvSpPr>
        <p:spPr>
          <a:xfrm>
            <a:off x="1005840" y="2560320"/>
            <a:ext cx="822960" cy="82296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10" name="Image 0" descr="icons_dlc/thermostat_white.png"/>
          <p:cNvPicPr>
            <a:picLocks noChangeAspect="1"/>
          </p:cNvPicPr>
          <p:nvPr/>
        </p:nvPicPr>
        <p:blipFill>
          <a:blip r:embed="rId3"/>
          <a:stretch>
            <a:fillRect/>
          </a:stretch>
        </p:blipFill>
        <p:spPr>
          <a:xfrm>
            <a:off x="1228039" y="2782519"/>
            <a:ext cx="378562" cy="378562"/>
          </a:xfrm>
          <a:prstGeom prst="rect">
            <a:avLst/>
          </a:prstGeom>
        </p:spPr>
      </p:pic>
      <p:sp>
        <p:nvSpPr>
          <p:cNvPr id="11" name="Shape 8"/>
          <p:cNvSpPr/>
          <p:nvPr/>
        </p:nvSpPr>
        <p:spPr>
          <a:xfrm>
            <a:off x="3200400" y="2651760"/>
            <a:ext cx="777240" cy="457200"/>
          </a:xfrm>
          <a:prstGeom prst="roundRect">
            <a:avLst>
              <a:gd name="adj" fmla="val 16000"/>
            </a:avLst>
          </a:prstGeom>
          <a:solidFill>
            <a:srgbClr val="FFC20E"/>
          </a:solidFill>
          <a:ln/>
        </p:spPr>
        <p:txBody>
          <a:bodyPr/>
          <a:lstStyle/>
          <a:p>
            <a:endParaRPr lang="en-US"/>
          </a:p>
        </p:txBody>
      </p:sp>
      <p:sp>
        <p:nvSpPr>
          <p:cNvPr id="12" name="Text 9"/>
          <p:cNvSpPr/>
          <p:nvPr/>
        </p:nvSpPr>
        <p:spPr>
          <a:xfrm>
            <a:off x="3200400" y="2651760"/>
            <a:ext cx="777240" cy="457200"/>
          </a:xfrm>
          <a:prstGeom prst="rect">
            <a:avLst/>
          </a:prstGeom>
          <a:noFill/>
          <a:ln/>
        </p:spPr>
        <p:txBody>
          <a:bodyPr wrap="square" rtlCol="0" anchor="ctr"/>
          <a:lstStyle/>
          <a:p>
            <a:pPr marL="0" indent="0" algn="ctr">
              <a:buNone/>
            </a:pPr>
            <a:r>
              <a:rPr lang="en-US" sz="1500" b="1" dirty="0">
                <a:solidFill>
                  <a:srgbClr val="091823"/>
                </a:solidFill>
                <a:latin typeface="Open Sans" pitchFamily="34" charset="0"/>
                <a:ea typeface="Open Sans" pitchFamily="34" charset="-122"/>
                <a:cs typeface="Open Sans" pitchFamily="34" charset="-120"/>
              </a:rPr>
              <a:t>Q2</a:t>
            </a:r>
            <a:endParaRPr lang="en-US" sz="1500" dirty="0"/>
          </a:p>
        </p:txBody>
      </p:sp>
      <p:sp>
        <p:nvSpPr>
          <p:cNvPr id="13" name="Text 10"/>
          <p:cNvSpPr/>
          <p:nvPr/>
        </p:nvSpPr>
        <p:spPr>
          <a:xfrm>
            <a:off x="1005840" y="3566160"/>
            <a:ext cx="3017520" cy="457200"/>
          </a:xfrm>
          <a:prstGeom prst="rect">
            <a:avLst/>
          </a:prstGeom>
          <a:noFill/>
          <a:ln/>
        </p:spPr>
        <p:txBody>
          <a:bodyPr wrap="square" rtlCol="0" anchor="ctr"/>
          <a:lstStyle/>
          <a:p>
            <a:pPr marL="0" indent="0">
              <a:buNone/>
            </a:pPr>
            <a:r>
              <a:rPr lang="en-US" sz="1750" b="1" dirty="0">
                <a:solidFill>
                  <a:srgbClr val="FFFFFF"/>
                </a:solidFill>
                <a:latin typeface="Open Sans" pitchFamily="34" charset="0"/>
                <a:ea typeface="Open Sans" pitchFamily="34" charset="-122"/>
                <a:cs typeface="Open Sans" pitchFamily="34" charset="-120"/>
              </a:rPr>
              <a:t>Digital occupancy data</a:t>
            </a:r>
            <a:endParaRPr lang="en-US" sz="1750" dirty="0"/>
          </a:p>
        </p:txBody>
      </p:sp>
      <p:sp>
        <p:nvSpPr>
          <p:cNvPr id="14" name="Text 11"/>
          <p:cNvSpPr/>
          <p:nvPr/>
        </p:nvSpPr>
        <p:spPr>
          <a:xfrm>
            <a:off x="1005840" y="4069080"/>
            <a:ext cx="3017520" cy="1280160"/>
          </a:xfrm>
          <a:prstGeom prst="rect">
            <a:avLst/>
          </a:prstGeom>
          <a:noFill/>
          <a:ln/>
        </p:spPr>
        <p:txBody>
          <a:bodyPr wrap="square" rtlCol="0" anchor="ctr"/>
          <a:lstStyle/>
          <a:p>
            <a:pPr marL="0" indent="0">
              <a:lnSpc>
                <a:spcPct val="103000"/>
              </a:lnSpc>
              <a:buNone/>
            </a:pPr>
            <a:endParaRPr lang="en-US" sz="1150" dirty="0"/>
          </a:p>
        </p:txBody>
      </p:sp>
      <p:sp>
        <p:nvSpPr>
          <p:cNvPr id="15" name="Text 12"/>
          <p:cNvSpPr/>
          <p:nvPr/>
        </p:nvSpPr>
        <p:spPr>
          <a:xfrm>
            <a:off x="1005840" y="5376672"/>
            <a:ext cx="3017520" cy="274320"/>
          </a:xfrm>
          <a:prstGeom prst="rect">
            <a:avLst/>
          </a:prstGeom>
          <a:noFill/>
          <a:ln/>
        </p:spPr>
        <p:txBody>
          <a:bodyPr wrap="square" rtlCol="0" anchor="ctr"/>
          <a:lstStyle/>
          <a:p>
            <a:pPr marL="0" indent="0">
              <a:buNone/>
            </a:pPr>
            <a:r>
              <a:rPr lang="en-US" sz="1000" b="1" kern="0" spc="100" dirty="0">
                <a:solidFill>
                  <a:srgbClr val="8FB2CC"/>
                </a:solidFill>
                <a:latin typeface="Open Sans" pitchFamily="34" charset="0"/>
                <a:ea typeface="Open Sans" pitchFamily="34" charset="-122"/>
                <a:cs typeface="Open Sans" pitchFamily="34" charset="-120"/>
              </a:rPr>
              <a:t>DOCS: </a:t>
            </a:r>
            <a:r>
              <a:rPr lang="en-US" sz="1000" b="1" kern="0" spc="100" dirty="0">
                <a:solidFill>
                  <a:srgbClr val="FFC20E"/>
                </a:solidFill>
                <a:latin typeface="Open Sans" pitchFamily="34" charset="0"/>
                <a:ea typeface="Open Sans" pitchFamily="34" charset="-122"/>
                <a:cs typeface="Open Sans" pitchFamily="34" charset="-120"/>
              </a:rPr>
              <a:t>Both</a:t>
            </a:r>
            <a:endParaRPr lang="en-US" sz="1000" dirty="0"/>
          </a:p>
        </p:txBody>
      </p:sp>
      <p:sp>
        <p:nvSpPr>
          <p:cNvPr id="16" name="Shape 13"/>
          <p:cNvSpPr/>
          <p:nvPr/>
        </p:nvSpPr>
        <p:spPr>
          <a:xfrm>
            <a:off x="4389120" y="2240280"/>
            <a:ext cx="3566160" cy="3474720"/>
          </a:xfrm>
          <a:prstGeom prst="roundRect">
            <a:avLst>
              <a:gd name="adj" fmla="val 3684"/>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17" name="Shape 14"/>
          <p:cNvSpPr/>
          <p:nvPr/>
        </p:nvSpPr>
        <p:spPr>
          <a:xfrm>
            <a:off x="4709160" y="2560320"/>
            <a:ext cx="822960" cy="82296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18" name="Image 1" descr="icons_dlc/gear_white.png"/>
          <p:cNvPicPr>
            <a:picLocks noChangeAspect="1"/>
          </p:cNvPicPr>
          <p:nvPr/>
        </p:nvPicPr>
        <p:blipFill>
          <a:blip r:embed="rId4"/>
          <a:stretch>
            <a:fillRect/>
          </a:stretch>
        </p:blipFill>
        <p:spPr>
          <a:xfrm>
            <a:off x="4931359" y="2782519"/>
            <a:ext cx="378562" cy="378562"/>
          </a:xfrm>
          <a:prstGeom prst="rect">
            <a:avLst/>
          </a:prstGeom>
        </p:spPr>
      </p:pic>
      <p:sp>
        <p:nvSpPr>
          <p:cNvPr id="19" name="Shape 15"/>
          <p:cNvSpPr/>
          <p:nvPr/>
        </p:nvSpPr>
        <p:spPr>
          <a:xfrm>
            <a:off x="6903720" y="2651760"/>
            <a:ext cx="777240" cy="457200"/>
          </a:xfrm>
          <a:prstGeom prst="roundRect">
            <a:avLst>
              <a:gd name="adj" fmla="val 16000"/>
            </a:avLst>
          </a:prstGeom>
          <a:solidFill>
            <a:srgbClr val="FFC20E"/>
          </a:solidFill>
          <a:ln/>
        </p:spPr>
        <p:txBody>
          <a:bodyPr/>
          <a:lstStyle/>
          <a:p>
            <a:endParaRPr lang="en-US"/>
          </a:p>
        </p:txBody>
      </p:sp>
      <p:sp>
        <p:nvSpPr>
          <p:cNvPr id="20" name="Text 16"/>
          <p:cNvSpPr/>
          <p:nvPr/>
        </p:nvSpPr>
        <p:spPr>
          <a:xfrm>
            <a:off x="6903720" y="2651760"/>
            <a:ext cx="777240" cy="457200"/>
          </a:xfrm>
          <a:prstGeom prst="rect">
            <a:avLst/>
          </a:prstGeom>
          <a:noFill/>
          <a:ln/>
        </p:spPr>
        <p:txBody>
          <a:bodyPr wrap="square" rtlCol="0" anchor="ctr"/>
          <a:lstStyle/>
          <a:p>
            <a:pPr marL="0" indent="0" algn="ctr">
              <a:buNone/>
            </a:pPr>
            <a:r>
              <a:rPr lang="en-US" sz="1500" b="1" dirty="0">
                <a:solidFill>
                  <a:srgbClr val="091823"/>
                </a:solidFill>
                <a:latin typeface="Open Sans" pitchFamily="34" charset="0"/>
                <a:ea typeface="Open Sans" pitchFamily="34" charset="-122"/>
                <a:cs typeface="Open Sans" pitchFamily="34" charset="-120"/>
              </a:rPr>
              <a:t>Q3</a:t>
            </a:r>
            <a:endParaRPr lang="en-US" sz="1500" dirty="0"/>
          </a:p>
        </p:txBody>
      </p:sp>
      <p:sp>
        <p:nvSpPr>
          <p:cNvPr id="21" name="Text 17"/>
          <p:cNvSpPr/>
          <p:nvPr/>
        </p:nvSpPr>
        <p:spPr>
          <a:xfrm>
            <a:off x="4709160" y="3566160"/>
            <a:ext cx="3017520" cy="457200"/>
          </a:xfrm>
          <a:prstGeom prst="rect">
            <a:avLst/>
          </a:prstGeom>
          <a:noFill/>
          <a:ln/>
        </p:spPr>
        <p:txBody>
          <a:bodyPr wrap="square" rtlCol="0" anchor="ctr"/>
          <a:lstStyle/>
          <a:p>
            <a:pPr marL="0" indent="0">
              <a:buNone/>
            </a:pPr>
            <a:r>
              <a:rPr lang="en-US" sz="1750" b="1" dirty="0">
                <a:solidFill>
                  <a:srgbClr val="FFFFFF"/>
                </a:solidFill>
                <a:latin typeface="Open Sans" pitchFamily="34" charset="0"/>
                <a:ea typeface="Open Sans" pitchFamily="34" charset="-122"/>
                <a:cs typeface="Open Sans" pitchFamily="34" charset="-120"/>
              </a:rPr>
              <a:t>Easy integration</a:t>
            </a:r>
            <a:endParaRPr lang="en-US" sz="1750" dirty="0"/>
          </a:p>
        </p:txBody>
      </p:sp>
      <p:sp>
        <p:nvSpPr>
          <p:cNvPr id="22" name="Text 18"/>
          <p:cNvSpPr/>
          <p:nvPr/>
        </p:nvSpPr>
        <p:spPr>
          <a:xfrm>
            <a:off x="4709160" y="4069080"/>
            <a:ext cx="3017520" cy="1280160"/>
          </a:xfrm>
          <a:prstGeom prst="rect">
            <a:avLst/>
          </a:prstGeom>
          <a:noFill/>
          <a:ln/>
        </p:spPr>
        <p:txBody>
          <a:bodyPr wrap="square" rtlCol="0" anchor="ctr"/>
          <a:lstStyle/>
          <a:p>
            <a:pPr marL="0" indent="0">
              <a:lnSpc>
                <a:spcPct val="103000"/>
              </a:lnSpc>
              <a:buNone/>
            </a:pPr>
            <a:endParaRPr lang="en-US" sz="1150" dirty="0"/>
          </a:p>
        </p:txBody>
      </p:sp>
      <p:sp>
        <p:nvSpPr>
          <p:cNvPr id="23" name="Text 19"/>
          <p:cNvSpPr/>
          <p:nvPr/>
        </p:nvSpPr>
        <p:spPr>
          <a:xfrm>
            <a:off x="4709160" y="5376672"/>
            <a:ext cx="3017520" cy="274320"/>
          </a:xfrm>
          <a:prstGeom prst="rect">
            <a:avLst/>
          </a:prstGeom>
          <a:noFill/>
          <a:ln/>
        </p:spPr>
        <p:txBody>
          <a:bodyPr wrap="square" rtlCol="0" anchor="ctr"/>
          <a:lstStyle/>
          <a:p>
            <a:pPr marL="0" indent="0">
              <a:buNone/>
            </a:pPr>
            <a:r>
              <a:rPr lang="en-US" sz="1000" b="1" kern="0" spc="100" dirty="0">
                <a:solidFill>
                  <a:srgbClr val="8FB2CC"/>
                </a:solidFill>
                <a:latin typeface="Open Sans" pitchFamily="34" charset="0"/>
                <a:ea typeface="Open Sans" pitchFamily="34" charset="-122"/>
                <a:cs typeface="Open Sans" pitchFamily="34" charset="-120"/>
              </a:rPr>
              <a:t>DOCS: </a:t>
            </a:r>
            <a:r>
              <a:rPr lang="en-US" sz="1000" b="1" kern="0" spc="100" dirty="0">
                <a:solidFill>
                  <a:srgbClr val="FFC20E"/>
                </a:solidFill>
                <a:latin typeface="Open Sans" pitchFamily="34" charset="0"/>
                <a:ea typeface="Open Sans" pitchFamily="34" charset="-122"/>
                <a:cs typeface="Open Sans" pitchFamily="34" charset="-120"/>
              </a:rPr>
              <a:t>NLC</a:t>
            </a:r>
            <a:endParaRPr lang="en-US" sz="1000" dirty="0"/>
          </a:p>
        </p:txBody>
      </p:sp>
      <p:sp>
        <p:nvSpPr>
          <p:cNvPr id="24" name="Shape 20"/>
          <p:cNvSpPr/>
          <p:nvPr/>
        </p:nvSpPr>
        <p:spPr>
          <a:xfrm>
            <a:off x="8092440" y="2240280"/>
            <a:ext cx="3566160" cy="3474720"/>
          </a:xfrm>
          <a:prstGeom prst="roundRect">
            <a:avLst>
              <a:gd name="adj" fmla="val 3684"/>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25" name="Shape 21"/>
          <p:cNvSpPr/>
          <p:nvPr/>
        </p:nvSpPr>
        <p:spPr>
          <a:xfrm>
            <a:off x="8412480" y="2560320"/>
            <a:ext cx="822960" cy="82296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26" name="Image 2" descr="icons_dlc/sliders_white.png"/>
          <p:cNvPicPr>
            <a:picLocks noChangeAspect="1"/>
          </p:cNvPicPr>
          <p:nvPr/>
        </p:nvPicPr>
        <p:blipFill>
          <a:blip r:embed="rId5"/>
          <a:stretch>
            <a:fillRect/>
          </a:stretch>
        </p:blipFill>
        <p:spPr>
          <a:xfrm>
            <a:off x="8634679" y="2782519"/>
            <a:ext cx="378562" cy="378562"/>
          </a:xfrm>
          <a:prstGeom prst="rect">
            <a:avLst/>
          </a:prstGeom>
        </p:spPr>
      </p:pic>
      <p:sp>
        <p:nvSpPr>
          <p:cNvPr id="27" name="Shape 22"/>
          <p:cNvSpPr/>
          <p:nvPr/>
        </p:nvSpPr>
        <p:spPr>
          <a:xfrm>
            <a:off x="10607040" y="2651760"/>
            <a:ext cx="777240" cy="457200"/>
          </a:xfrm>
          <a:prstGeom prst="roundRect">
            <a:avLst>
              <a:gd name="adj" fmla="val 16000"/>
            </a:avLst>
          </a:prstGeom>
          <a:solidFill>
            <a:srgbClr val="FFC20E"/>
          </a:solidFill>
          <a:ln/>
        </p:spPr>
        <p:txBody>
          <a:bodyPr/>
          <a:lstStyle/>
          <a:p>
            <a:endParaRPr lang="en-US"/>
          </a:p>
        </p:txBody>
      </p:sp>
      <p:sp>
        <p:nvSpPr>
          <p:cNvPr id="28" name="Text 23"/>
          <p:cNvSpPr/>
          <p:nvPr/>
        </p:nvSpPr>
        <p:spPr>
          <a:xfrm>
            <a:off x="10607040" y="2651760"/>
            <a:ext cx="777240" cy="457200"/>
          </a:xfrm>
          <a:prstGeom prst="rect">
            <a:avLst/>
          </a:prstGeom>
          <a:noFill/>
          <a:ln/>
        </p:spPr>
        <p:txBody>
          <a:bodyPr wrap="square" rtlCol="0" anchor="ctr"/>
          <a:lstStyle/>
          <a:p>
            <a:pPr marL="0" indent="0" algn="ctr">
              <a:buNone/>
            </a:pPr>
            <a:r>
              <a:rPr lang="en-US" sz="1500" b="1" dirty="0">
                <a:solidFill>
                  <a:srgbClr val="091823"/>
                </a:solidFill>
                <a:latin typeface="Open Sans" pitchFamily="34" charset="0"/>
                <a:ea typeface="Open Sans" pitchFamily="34" charset="-122"/>
                <a:cs typeface="Open Sans" pitchFamily="34" charset="-120"/>
              </a:rPr>
              <a:t>Q4</a:t>
            </a:r>
            <a:endParaRPr lang="en-US" sz="1500" dirty="0"/>
          </a:p>
        </p:txBody>
      </p:sp>
      <p:sp>
        <p:nvSpPr>
          <p:cNvPr id="29" name="Text 24"/>
          <p:cNvSpPr/>
          <p:nvPr/>
        </p:nvSpPr>
        <p:spPr>
          <a:xfrm>
            <a:off x="8412480" y="3566160"/>
            <a:ext cx="3017520" cy="457200"/>
          </a:xfrm>
          <a:prstGeom prst="rect">
            <a:avLst/>
          </a:prstGeom>
          <a:noFill/>
          <a:ln/>
        </p:spPr>
        <p:txBody>
          <a:bodyPr wrap="square" rtlCol="0" anchor="ctr"/>
          <a:lstStyle/>
          <a:p>
            <a:pPr marL="0" indent="0">
              <a:buNone/>
            </a:pPr>
            <a:r>
              <a:rPr lang="en-US" sz="1750" b="1" dirty="0">
                <a:solidFill>
                  <a:srgbClr val="FFFFFF"/>
                </a:solidFill>
                <a:latin typeface="Open Sans" pitchFamily="34" charset="0"/>
                <a:ea typeface="Open Sans" pitchFamily="34" charset="-122"/>
                <a:cs typeface="Open Sans" pitchFamily="34" charset="-120"/>
              </a:rPr>
              <a:t>GUI sensor subscription</a:t>
            </a:r>
            <a:endParaRPr lang="en-US" sz="1750" dirty="0"/>
          </a:p>
        </p:txBody>
      </p:sp>
      <p:sp>
        <p:nvSpPr>
          <p:cNvPr id="30" name="Text 25"/>
          <p:cNvSpPr/>
          <p:nvPr/>
        </p:nvSpPr>
        <p:spPr>
          <a:xfrm>
            <a:off x="8412480" y="4069080"/>
            <a:ext cx="3017520" cy="1280160"/>
          </a:xfrm>
          <a:prstGeom prst="rect">
            <a:avLst/>
          </a:prstGeom>
          <a:noFill/>
          <a:ln/>
        </p:spPr>
        <p:txBody>
          <a:bodyPr wrap="square" rtlCol="0" anchor="ctr"/>
          <a:lstStyle/>
          <a:p>
            <a:pPr marL="0" indent="0">
              <a:lnSpc>
                <a:spcPct val="103000"/>
              </a:lnSpc>
              <a:buNone/>
            </a:pPr>
            <a:endParaRPr lang="en-US" sz="1150" dirty="0"/>
          </a:p>
        </p:txBody>
      </p:sp>
      <p:sp>
        <p:nvSpPr>
          <p:cNvPr id="31" name="Text 26"/>
          <p:cNvSpPr/>
          <p:nvPr/>
        </p:nvSpPr>
        <p:spPr>
          <a:xfrm>
            <a:off x="8412480" y="5376672"/>
            <a:ext cx="3017520" cy="274320"/>
          </a:xfrm>
          <a:prstGeom prst="rect">
            <a:avLst/>
          </a:prstGeom>
          <a:noFill/>
          <a:ln/>
        </p:spPr>
        <p:txBody>
          <a:bodyPr wrap="square" rtlCol="0" anchor="ctr"/>
          <a:lstStyle/>
          <a:p>
            <a:pPr marL="0" indent="0">
              <a:buNone/>
            </a:pPr>
            <a:r>
              <a:rPr lang="en-US" sz="1000" b="1" kern="0" spc="100" dirty="0">
                <a:solidFill>
                  <a:srgbClr val="8FB2CC"/>
                </a:solidFill>
                <a:latin typeface="Open Sans" pitchFamily="34" charset="0"/>
                <a:ea typeface="Open Sans" pitchFamily="34" charset="-122"/>
                <a:cs typeface="Open Sans" pitchFamily="34" charset="-120"/>
              </a:rPr>
              <a:t>DOCS: </a:t>
            </a:r>
            <a:r>
              <a:rPr lang="en-US" sz="1000" b="1" kern="0" spc="100" dirty="0">
                <a:solidFill>
                  <a:srgbClr val="FFC20E"/>
                </a:solidFill>
                <a:latin typeface="Open Sans" pitchFamily="34" charset="0"/>
                <a:ea typeface="Open Sans" pitchFamily="34" charset="-122"/>
                <a:cs typeface="Open Sans" pitchFamily="34" charset="-120"/>
              </a:rPr>
              <a:t>NLC or Thermostat</a:t>
            </a:r>
            <a:endParaRPr lang="en-US" sz="1000" dirty="0"/>
          </a:p>
        </p:txBody>
      </p:sp>
      <p:pic>
        <p:nvPicPr>
          <p:cNvPr id="32" name="Image 3" descr="brand/dlc_mark_white.png"/>
          <p:cNvPicPr>
            <a:picLocks noChangeAspect="1"/>
          </p:cNvPicPr>
          <p:nvPr/>
        </p:nvPicPr>
        <p:blipFill>
          <a:blip r:embed="rId6"/>
          <a:stretch>
            <a:fillRect/>
          </a:stretch>
        </p:blipFill>
        <p:spPr>
          <a:xfrm>
            <a:off x="11430000" y="6419088"/>
            <a:ext cx="457200" cy="183794"/>
          </a:xfrm>
          <a:prstGeom prst="rect">
            <a:avLst/>
          </a:prstGeom>
        </p:spPr>
      </p:pic>
      <p:sp>
        <p:nvSpPr>
          <p:cNvPr id="33" name="Text 27"/>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chemeClr val="bg1"/>
                </a:solidFill>
                <a:latin typeface="Open Sans" pitchFamily="34" charset="0"/>
                <a:ea typeface="Open Sans" pitchFamily="34" charset="-122"/>
                <a:cs typeface="Open Sans" pitchFamily="34" charset="-120"/>
              </a:rPr>
              <a:t>18</a:t>
            </a:r>
            <a:endParaRPr lang="en-US" sz="900" dirty="0">
              <a:solidFill>
                <a:schemeClr val="bg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TABLE TH-1</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Who Provides What: The Breakdown</a:t>
            </a:r>
            <a:endParaRPr lang="en-US" sz="3100" dirty="0"/>
          </a:p>
        </p:txBody>
      </p:sp>
      <p:sp>
        <p:nvSpPr>
          <p:cNvPr id="4" name="Text 2"/>
          <p:cNvSpPr/>
          <p:nvPr/>
        </p:nvSpPr>
        <p:spPr>
          <a:xfrm>
            <a:off x="548640" y="1371600"/>
            <a:ext cx="10698480" cy="457200"/>
          </a:xfrm>
          <a:prstGeom prst="rect">
            <a:avLst/>
          </a:prstGeom>
          <a:noFill/>
          <a:ln/>
        </p:spPr>
        <p:txBody>
          <a:bodyPr wrap="square" rtlCol="0" anchor="ctr"/>
          <a:lstStyle/>
          <a:p>
            <a:pPr marL="0" indent="0">
              <a:buNone/>
            </a:pPr>
            <a:r>
              <a:rPr lang="en-US" sz="1400" dirty="0">
                <a:solidFill>
                  <a:srgbClr val="5A6B78"/>
                </a:solidFill>
                <a:latin typeface="Open Sans" pitchFamily="34" charset="0"/>
                <a:ea typeface="Open Sans" pitchFamily="34" charset="-122"/>
                <a:cs typeface="Open Sans" pitchFamily="34" charset="-120"/>
              </a:rPr>
              <a:t>Across the 13 questions, documentation responsibility splits four ways. Knowing this up front prevents the misattributed-documentation delays.</a:t>
            </a:r>
            <a:endParaRPr lang="en-US" sz="1400" dirty="0"/>
          </a:p>
        </p:txBody>
      </p:sp>
      <p:sp>
        <p:nvSpPr>
          <p:cNvPr id="5" name="Shape 3"/>
          <p:cNvSpPr/>
          <p:nvPr/>
        </p:nvSpPr>
        <p:spPr>
          <a:xfrm>
            <a:off x="548640" y="2148840"/>
            <a:ext cx="5394960" cy="1600200"/>
          </a:xfrm>
          <a:prstGeom prst="roundRect">
            <a:avLst>
              <a:gd name="adj" fmla="val 6857"/>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6" name="Shape 4"/>
          <p:cNvSpPr/>
          <p:nvPr/>
        </p:nvSpPr>
        <p:spPr>
          <a:xfrm>
            <a:off x="868680" y="2514600"/>
            <a:ext cx="868680" cy="868680"/>
          </a:xfrm>
          <a:prstGeom prst="ellipse">
            <a:avLst/>
          </a:prstGeom>
          <a:solidFill>
            <a:srgbClr val="2169AD"/>
          </a:solidFill>
          <a:ln/>
        </p:spPr>
        <p:txBody>
          <a:bodyPr/>
          <a:lstStyle/>
          <a:p>
            <a:endParaRPr lang="en-US"/>
          </a:p>
        </p:txBody>
      </p:sp>
      <p:pic>
        <p:nvPicPr>
          <p:cNvPr id="7" name="Image 0" descr="icons_dlc/network_white.png"/>
          <p:cNvPicPr>
            <a:picLocks noChangeAspect="1"/>
          </p:cNvPicPr>
          <p:nvPr/>
        </p:nvPicPr>
        <p:blipFill>
          <a:blip r:embed="rId3"/>
          <a:stretch>
            <a:fillRect/>
          </a:stretch>
        </p:blipFill>
        <p:spPr>
          <a:xfrm>
            <a:off x="1103224" y="2749144"/>
            <a:ext cx="399593" cy="399593"/>
          </a:xfrm>
          <a:prstGeom prst="rect">
            <a:avLst/>
          </a:prstGeom>
        </p:spPr>
      </p:pic>
      <p:sp>
        <p:nvSpPr>
          <p:cNvPr id="8" name="Text 5"/>
          <p:cNvSpPr/>
          <p:nvPr/>
        </p:nvSpPr>
        <p:spPr>
          <a:xfrm>
            <a:off x="1920240" y="2350008"/>
            <a:ext cx="914400" cy="594360"/>
          </a:xfrm>
          <a:prstGeom prst="rect">
            <a:avLst/>
          </a:prstGeom>
          <a:noFill/>
          <a:ln/>
        </p:spPr>
        <p:txBody>
          <a:bodyPr wrap="square" rtlCol="0" anchor="ctr"/>
          <a:lstStyle/>
          <a:p>
            <a:pPr marL="0" indent="0">
              <a:buNone/>
            </a:pPr>
            <a:r>
              <a:rPr lang="en-US" sz="3200" b="1" dirty="0">
                <a:solidFill>
                  <a:srgbClr val="2169AD"/>
                </a:solidFill>
                <a:latin typeface="Open Sans" pitchFamily="34" charset="0"/>
                <a:ea typeface="Open Sans" pitchFamily="34" charset="-122"/>
                <a:cs typeface="Open Sans" pitchFamily="34" charset="-120"/>
              </a:rPr>
              <a:t>6</a:t>
            </a:r>
            <a:endParaRPr lang="en-US" sz="3200" dirty="0"/>
          </a:p>
        </p:txBody>
      </p:sp>
      <p:sp>
        <p:nvSpPr>
          <p:cNvPr id="9" name="Text 6"/>
          <p:cNvSpPr/>
          <p:nvPr/>
        </p:nvSpPr>
        <p:spPr>
          <a:xfrm>
            <a:off x="2788920" y="2404872"/>
            <a:ext cx="2926080" cy="457200"/>
          </a:xfrm>
          <a:prstGeom prst="rect">
            <a:avLst/>
          </a:prstGeom>
          <a:noFill/>
          <a:ln/>
        </p:spPr>
        <p:txBody>
          <a:bodyPr wrap="square" rtlCol="0" anchor="ctr"/>
          <a:lstStyle/>
          <a:p>
            <a:pPr marL="0" indent="0">
              <a:buNone/>
            </a:pPr>
            <a:r>
              <a:rPr lang="en-US" sz="1650" b="1" dirty="0">
                <a:solidFill>
                  <a:srgbClr val="2169AD"/>
                </a:solidFill>
                <a:latin typeface="Open Sans" pitchFamily="34" charset="0"/>
                <a:ea typeface="Open Sans" pitchFamily="34" charset="-122"/>
                <a:cs typeface="Open Sans" pitchFamily="34" charset="-120"/>
              </a:rPr>
              <a:t>NLC only</a:t>
            </a:r>
            <a:endParaRPr lang="en-US" sz="1650" dirty="0"/>
          </a:p>
        </p:txBody>
      </p:sp>
      <p:sp>
        <p:nvSpPr>
          <p:cNvPr id="10" name="Text 7"/>
          <p:cNvSpPr/>
          <p:nvPr/>
        </p:nvSpPr>
        <p:spPr>
          <a:xfrm>
            <a:off x="2788920" y="2843784"/>
            <a:ext cx="2971800" cy="320040"/>
          </a:xfrm>
          <a:prstGeom prst="rect">
            <a:avLst/>
          </a:prstGeom>
          <a:noFill/>
          <a:ln/>
        </p:spPr>
        <p:txBody>
          <a:bodyPr wrap="square" rtlCol="0" anchor="ctr"/>
          <a:lstStyle/>
          <a:p>
            <a:pPr marL="0" indent="0">
              <a:buNone/>
            </a:pPr>
            <a:r>
              <a:rPr lang="en-US" sz="1150" b="1" dirty="0">
                <a:solidFill>
                  <a:srgbClr val="5A6B78"/>
                </a:solidFill>
                <a:latin typeface="Open Sans" pitchFamily="34" charset="0"/>
                <a:ea typeface="Open Sans" pitchFamily="34" charset="-122"/>
                <a:cs typeface="Open Sans" pitchFamily="34" charset="-120"/>
              </a:rPr>
              <a:t>Q3, Q7, Q8, Q11, Q12, Q13</a:t>
            </a:r>
            <a:endParaRPr lang="en-US" sz="1150" dirty="0"/>
          </a:p>
        </p:txBody>
      </p:sp>
      <p:sp>
        <p:nvSpPr>
          <p:cNvPr id="11" name="Text 8"/>
          <p:cNvSpPr/>
          <p:nvPr/>
        </p:nvSpPr>
        <p:spPr>
          <a:xfrm>
            <a:off x="1920240" y="3200400"/>
            <a:ext cx="3840480" cy="457200"/>
          </a:xfrm>
          <a:prstGeom prst="rect">
            <a:avLst/>
          </a:prstGeom>
          <a:noFill/>
          <a:ln/>
        </p:spPr>
        <p:txBody>
          <a:bodyPr wrap="square" rtlCol="0" anchor="ctr"/>
          <a:lstStyle/>
          <a:p>
            <a:pPr marL="0" indent="0">
              <a:buNone/>
            </a:pPr>
            <a:endParaRPr lang="en-US" sz="1150" dirty="0"/>
          </a:p>
        </p:txBody>
      </p:sp>
      <p:sp>
        <p:nvSpPr>
          <p:cNvPr id="12" name="Shape 9"/>
          <p:cNvSpPr/>
          <p:nvPr/>
        </p:nvSpPr>
        <p:spPr>
          <a:xfrm>
            <a:off x="6172200" y="2148840"/>
            <a:ext cx="5394960" cy="1600200"/>
          </a:xfrm>
          <a:prstGeom prst="roundRect">
            <a:avLst>
              <a:gd name="adj" fmla="val 6857"/>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3" name="Shape 10"/>
          <p:cNvSpPr/>
          <p:nvPr/>
        </p:nvSpPr>
        <p:spPr>
          <a:xfrm>
            <a:off x="6492240" y="2514600"/>
            <a:ext cx="868680" cy="868680"/>
          </a:xfrm>
          <a:prstGeom prst="ellipse">
            <a:avLst/>
          </a:prstGeom>
          <a:solidFill>
            <a:srgbClr val="091823"/>
          </a:solidFill>
          <a:ln/>
        </p:spPr>
        <p:txBody>
          <a:bodyPr/>
          <a:lstStyle/>
          <a:p>
            <a:endParaRPr lang="en-US"/>
          </a:p>
        </p:txBody>
      </p:sp>
      <p:pic>
        <p:nvPicPr>
          <p:cNvPr id="14" name="Image 1" descr="icons_dlc/handshake_white.png"/>
          <p:cNvPicPr>
            <a:picLocks noChangeAspect="1"/>
          </p:cNvPicPr>
          <p:nvPr/>
        </p:nvPicPr>
        <p:blipFill>
          <a:blip r:embed="rId4"/>
          <a:stretch>
            <a:fillRect/>
          </a:stretch>
        </p:blipFill>
        <p:spPr>
          <a:xfrm>
            <a:off x="6726784" y="2749144"/>
            <a:ext cx="399593" cy="399593"/>
          </a:xfrm>
          <a:prstGeom prst="rect">
            <a:avLst/>
          </a:prstGeom>
        </p:spPr>
      </p:pic>
      <p:sp>
        <p:nvSpPr>
          <p:cNvPr id="15" name="Text 11"/>
          <p:cNvSpPr/>
          <p:nvPr/>
        </p:nvSpPr>
        <p:spPr>
          <a:xfrm>
            <a:off x="7543800" y="2350008"/>
            <a:ext cx="914400" cy="594360"/>
          </a:xfrm>
          <a:prstGeom prst="rect">
            <a:avLst/>
          </a:prstGeom>
          <a:noFill/>
          <a:ln/>
        </p:spPr>
        <p:txBody>
          <a:bodyPr wrap="square" rtlCol="0" anchor="ctr"/>
          <a:lstStyle/>
          <a:p>
            <a:pPr marL="0" indent="0">
              <a:buNone/>
            </a:pPr>
            <a:r>
              <a:rPr lang="en-US" sz="3200" b="1" dirty="0">
                <a:solidFill>
                  <a:srgbClr val="091823"/>
                </a:solidFill>
                <a:latin typeface="Open Sans" pitchFamily="34" charset="0"/>
                <a:ea typeface="Open Sans" pitchFamily="34" charset="-122"/>
                <a:cs typeface="Open Sans" pitchFamily="34" charset="-120"/>
              </a:rPr>
              <a:t>3</a:t>
            </a:r>
            <a:endParaRPr lang="en-US" sz="3200" dirty="0"/>
          </a:p>
        </p:txBody>
      </p:sp>
      <p:sp>
        <p:nvSpPr>
          <p:cNvPr id="16" name="Text 12"/>
          <p:cNvSpPr/>
          <p:nvPr/>
        </p:nvSpPr>
        <p:spPr>
          <a:xfrm>
            <a:off x="8412480" y="2404872"/>
            <a:ext cx="2926080" cy="457200"/>
          </a:xfrm>
          <a:prstGeom prst="rect">
            <a:avLst/>
          </a:prstGeom>
          <a:noFill/>
          <a:ln/>
        </p:spPr>
        <p:txBody>
          <a:bodyPr wrap="square" rtlCol="0" anchor="ctr"/>
          <a:lstStyle/>
          <a:p>
            <a:pPr marL="0" indent="0">
              <a:buNone/>
            </a:pPr>
            <a:r>
              <a:rPr lang="en-US" sz="1650" b="1" dirty="0">
                <a:solidFill>
                  <a:srgbClr val="2169AD"/>
                </a:solidFill>
                <a:latin typeface="Open Sans" pitchFamily="34" charset="0"/>
                <a:ea typeface="Open Sans" pitchFamily="34" charset="-122"/>
                <a:cs typeface="Open Sans" pitchFamily="34" charset="-120"/>
              </a:rPr>
              <a:t>Both parties</a:t>
            </a:r>
            <a:endParaRPr lang="en-US" sz="1650" dirty="0"/>
          </a:p>
        </p:txBody>
      </p:sp>
      <p:sp>
        <p:nvSpPr>
          <p:cNvPr id="17" name="Text 13"/>
          <p:cNvSpPr/>
          <p:nvPr/>
        </p:nvSpPr>
        <p:spPr>
          <a:xfrm>
            <a:off x="8412480" y="2843784"/>
            <a:ext cx="2971800" cy="320040"/>
          </a:xfrm>
          <a:prstGeom prst="rect">
            <a:avLst/>
          </a:prstGeom>
          <a:noFill/>
          <a:ln/>
        </p:spPr>
        <p:txBody>
          <a:bodyPr wrap="square" rtlCol="0" anchor="ctr"/>
          <a:lstStyle/>
          <a:p>
            <a:pPr marL="0" indent="0">
              <a:buNone/>
            </a:pPr>
            <a:r>
              <a:rPr lang="en-US" sz="1150" b="1" dirty="0">
                <a:solidFill>
                  <a:srgbClr val="5A6B78"/>
                </a:solidFill>
                <a:latin typeface="Open Sans" pitchFamily="34" charset="0"/>
                <a:ea typeface="Open Sans" pitchFamily="34" charset="-122"/>
                <a:cs typeface="Open Sans" pitchFamily="34" charset="-120"/>
              </a:rPr>
              <a:t>Q1, Q2, Q5</a:t>
            </a:r>
            <a:endParaRPr lang="en-US" sz="1150" dirty="0"/>
          </a:p>
        </p:txBody>
      </p:sp>
      <p:sp>
        <p:nvSpPr>
          <p:cNvPr id="18" name="Text 14"/>
          <p:cNvSpPr/>
          <p:nvPr/>
        </p:nvSpPr>
        <p:spPr>
          <a:xfrm>
            <a:off x="7543800" y="3200400"/>
            <a:ext cx="3840480" cy="457200"/>
          </a:xfrm>
          <a:prstGeom prst="rect">
            <a:avLst/>
          </a:prstGeom>
          <a:noFill/>
          <a:ln/>
        </p:spPr>
        <p:txBody>
          <a:bodyPr wrap="square" rtlCol="0" anchor="ctr"/>
          <a:lstStyle/>
          <a:p>
            <a:pPr marL="0" indent="0">
              <a:buNone/>
            </a:pPr>
            <a:endParaRPr lang="en-US" sz="1150" dirty="0"/>
          </a:p>
        </p:txBody>
      </p:sp>
      <p:sp>
        <p:nvSpPr>
          <p:cNvPr id="19" name="Shape 15"/>
          <p:cNvSpPr/>
          <p:nvPr/>
        </p:nvSpPr>
        <p:spPr>
          <a:xfrm>
            <a:off x="548640" y="3931920"/>
            <a:ext cx="5394960" cy="1600200"/>
          </a:xfrm>
          <a:prstGeom prst="roundRect">
            <a:avLst>
              <a:gd name="adj" fmla="val 6857"/>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20" name="Shape 16"/>
          <p:cNvSpPr/>
          <p:nvPr/>
        </p:nvSpPr>
        <p:spPr>
          <a:xfrm>
            <a:off x="868680" y="4297680"/>
            <a:ext cx="868680" cy="868680"/>
          </a:xfrm>
          <a:prstGeom prst="ellipse">
            <a:avLst/>
          </a:prstGeom>
          <a:solidFill>
            <a:srgbClr val="FFC20E"/>
          </a:solidFill>
          <a:ln/>
        </p:spPr>
        <p:txBody>
          <a:bodyPr/>
          <a:lstStyle/>
          <a:p>
            <a:endParaRPr lang="en-US"/>
          </a:p>
        </p:txBody>
      </p:sp>
      <p:pic>
        <p:nvPicPr>
          <p:cNvPr id="21" name="Image 2" descr="icons_dlc/thermostat_navy.png"/>
          <p:cNvPicPr>
            <a:picLocks noChangeAspect="1"/>
          </p:cNvPicPr>
          <p:nvPr/>
        </p:nvPicPr>
        <p:blipFill>
          <a:blip r:embed="rId5"/>
          <a:stretch>
            <a:fillRect/>
          </a:stretch>
        </p:blipFill>
        <p:spPr>
          <a:xfrm>
            <a:off x="1103224" y="4532224"/>
            <a:ext cx="399593" cy="399593"/>
          </a:xfrm>
          <a:prstGeom prst="rect">
            <a:avLst/>
          </a:prstGeom>
        </p:spPr>
      </p:pic>
      <p:sp>
        <p:nvSpPr>
          <p:cNvPr id="22" name="Text 17"/>
          <p:cNvSpPr/>
          <p:nvPr/>
        </p:nvSpPr>
        <p:spPr>
          <a:xfrm>
            <a:off x="1920240" y="4133088"/>
            <a:ext cx="914400" cy="594360"/>
          </a:xfrm>
          <a:prstGeom prst="rect">
            <a:avLst/>
          </a:prstGeom>
          <a:noFill/>
          <a:ln/>
        </p:spPr>
        <p:txBody>
          <a:bodyPr wrap="square" rtlCol="0" anchor="ctr"/>
          <a:lstStyle/>
          <a:p>
            <a:pPr marL="0" indent="0">
              <a:buNone/>
            </a:pPr>
            <a:r>
              <a:rPr lang="en-US" sz="3200" b="1" dirty="0">
                <a:solidFill>
                  <a:srgbClr val="B98A00"/>
                </a:solidFill>
                <a:latin typeface="Open Sans" pitchFamily="34" charset="0"/>
                <a:ea typeface="Open Sans" pitchFamily="34" charset="-122"/>
                <a:cs typeface="Open Sans" pitchFamily="34" charset="-120"/>
              </a:rPr>
              <a:t>2</a:t>
            </a:r>
            <a:endParaRPr lang="en-US" sz="3200" dirty="0"/>
          </a:p>
        </p:txBody>
      </p:sp>
      <p:sp>
        <p:nvSpPr>
          <p:cNvPr id="23" name="Text 18"/>
          <p:cNvSpPr/>
          <p:nvPr/>
        </p:nvSpPr>
        <p:spPr>
          <a:xfrm>
            <a:off x="2788920" y="4187952"/>
            <a:ext cx="2926080" cy="457200"/>
          </a:xfrm>
          <a:prstGeom prst="rect">
            <a:avLst/>
          </a:prstGeom>
          <a:noFill/>
          <a:ln/>
        </p:spPr>
        <p:txBody>
          <a:bodyPr wrap="square" rtlCol="0" anchor="ctr"/>
          <a:lstStyle/>
          <a:p>
            <a:pPr marL="0" indent="0">
              <a:buNone/>
            </a:pPr>
            <a:r>
              <a:rPr lang="en-US" sz="1650" b="1" dirty="0">
                <a:solidFill>
                  <a:srgbClr val="2169AD"/>
                </a:solidFill>
                <a:latin typeface="Open Sans" pitchFamily="34" charset="0"/>
                <a:ea typeface="Open Sans" pitchFamily="34" charset="-122"/>
                <a:cs typeface="Open Sans" pitchFamily="34" charset="-120"/>
              </a:rPr>
              <a:t>Thermostat only</a:t>
            </a:r>
            <a:endParaRPr lang="en-US" sz="1650" dirty="0"/>
          </a:p>
        </p:txBody>
      </p:sp>
      <p:sp>
        <p:nvSpPr>
          <p:cNvPr id="24" name="Text 19"/>
          <p:cNvSpPr/>
          <p:nvPr/>
        </p:nvSpPr>
        <p:spPr>
          <a:xfrm>
            <a:off x="2788920" y="4626864"/>
            <a:ext cx="2971800" cy="320040"/>
          </a:xfrm>
          <a:prstGeom prst="rect">
            <a:avLst/>
          </a:prstGeom>
          <a:noFill/>
          <a:ln/>
        </p:spPr>
        <p:txBody>
          <a:bodyPr wrap="square" rtlCol="0" anchor="ctr"/>
          <a:lstStyle/>
          <a:p>
            <a:pPr marL="0" indent="0">
              <a:buNone/>
            </a:pPr>
            <a:r>
              <a:rPr lang="en-US" sz="1150" b="1" dirty="0">
                <a:solidFill>
                  <a:srgbClr val="5A6B78"/>
                </a:solidFill>
                <a:latin typeface="Open Sans" pitchFamily="34" charset="0"/>
                <a:ea typeface="Open Sans" pitchFamily="34" charset="-122"/>
                <a:cs typeface="Open Sans" pitchFamily="34" charset="-120"/>
              </a:rPr>
              <a:t>Q9, Q10</a:t>
            </a:r>
            <a:endParaRPr lang="en-US" sz="1150" dirty="0"/>
          </a:p>
        </p:txBody>
      </p:sp>
      <p:sp>
        <p:nvSpPr>
          <p:cNvPr id="25" name="Text 20"/>
          <p:cNvSpPr/>
          <p:nvPr/>
        </p:nvSpPr>
        <p:spPr>
          <a:xfrm>
            <a:off x="1920240" y="4983480"/>
            <a:ext cx="3840480" cy="457200"/>
          </a:xfrm>
          <a:prstGeom prst="rect">
            <a:avLst/>
          </a:prstGeom>
          <a:noFill/>
          <a:ln/>
        </p:spPr>
        <p:txBody>
          <a:bodyPr wrap="square" rtlCol="0" anchor="ctr"/>
          <a:lstStyle/>
          <a:p>
            <a:pPr marL="0" indent="0">
              <a:buNone/>
            </a:pPr>
            <a:endParaRPr lang="en-US" sz="1150" dirty="0"/>
          </a:p>
        </p:txBody>
      </p:sp>
      <p:sp>
        <p:nvSpPr>
          <p:cNvPr id="26" name="Shape 21"/>
          <p:cNvSpPr/>
          <p:nvPr/>
        </p:nvSpPr>
        <p:spPr>
          <a:xfrm>
            <a:off x="6172200" y="3931920"/>
            <a:ext cx="5394960" cy="1600200"/>
          </a:xfrm>
          <a:prstGeom prst="roundRect">
            <a:avLst>
              <a:gd name="adj" fmla="val 6857"/>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27" name="Shape 22"/>
          <p:cNvSpPr/>
          <p:nvPr/>
        </p:nvSpPr>
        <p:spPr>
          <a:xfrm>
            <a:off x="6492240" y="4297680"/>
            <a:ext cx="868680" cy="868680"/>
          </a:xfrm>
          <a:prstGeom prst="ellipse">
            <a:avLst/>
          </a:prstGeom>
          <a:solidFill>
            <a:srgbClr val="30AE4C"/>
          </a:solidFill>
          <a:ln/>
        </p:spPr>
        <p:txBody>
          <a:bodyPr/>
          <a:lstStyle/>
          <a:p>
            <a:endParaRPr lang="en-US"/>
          </a:p>
        </p:txBody>
      </p:sp>
      <p:pic>
        <p:nvPicPr>
          <p:cNvPr id="28" name="Image 3" descr="icons_dlc/route_white.png"/>
          <p:cNvPicPr>
            <a:picLocks noChangeAspect="1"/>
          </p:cNvPicPr>
          <p:nvPr/>
        </p:nvPicPr>
        <p:blipFill>
          <a:blip r:embed="rId6"/>
          <a:stretch>
            <a:fillRect/>
          </a:stretch>
        </p:blipFill>
        <p:spPr>
          <a:xfrm>
            <a:off x="6726784" y="4532224"/>
            <a:ext cx="399593" cy="399593"/>
          </a:xfrm>
          <a:prstGeom prst="rect">
            <a:avLst/>
          </a:prstGeom>
        </p:spPr>
      </p:pic>
      <p:sp>
        <p:nvSpPr>
          <p:cNvPr id="29" name="Text 23"/>
          <p:cNvSpPr/>
          <p:nvPr/>
        </p:nvSpPr>
        <p:spPr>
          <a:xfrm>
            <a:off x="7543800" y="4133088"/>
            <a:ext cx="914400" cy="594360"/>
          </a:xfrm>
          <a:prstGeom prst="rect">
            <a:avLst/>
          </a:prstGeom>
          <a:noFill/>
          <a:ln/>
        </p:spPr>
        <p:txBody>
          <a:bodyPr wrap="square" rtlCol="0" anchor="ctr"/>
          <a:lstStyle/>
          <a:p>
            <a:pPr marL="0" indent="0">
              <a:buNone/>
            </a:pPr>
            <a:r>
              <a:rPr lang="en-US" sz="3200" b="1" dirty="0">
                <a:solidFill>
                  <a:srgbClr val="30AE4C"/>
                </a:solidFill>
                <a:latin typeface="Open Sans" pitchFamily="34" charset="0"/>
                <a:ea typeface="Open Sans" pitchFamily="34" charset="-122"/>
                <a:cs typeface="Open Sans" pitchFamily="34" charset="-120"/>
              </a:rPr>
              <a:t>2</a:t>
            </a:r>
            <a:endParaRPr lang="en-US" sz="3200" dirty="0"/>
          </a:p>
        </p:txBody>
      </p:sp>
      <p:sp>
        <p:nvSpPr>
          <p:cNvPr id="30" name="Text 24"/>
          <p:cNvSpPr/>
          <p:nvPr/>
        </p:nvSpPr>
        <p:spPr>
          <a:xfrm>
            <a:off x="8412480" y="4187952"/>
            <a:ext cx="2926080" cy="457200"/>
          </a:xfrm>
          <a:prstGeom prst="rect">
            <a:avLst/>
          </a:prstGeom>
          <a:noFill/>
          <a:ln/>
        </p:spPr>
        <p:txBody>
          <a:bodyPr wrap="square" rtlCol="0" anchor="ctr"/>
          <a:lstStyle/>
          <a:p>
            <a:pPr marL="0" indent="0">
              <a:buNone/>
            </a:pPr>
            <a:r>
              <a:rPr lang="en-US" sz="1650" b="1" dirty="0">
                <a:solidFill>
                  <a:srgbClr val="2169AD"/>
                </a:solidFill>
                <a:latin typeface="Open Sans" pitchFamily="34" charset="0"/>
                <a:ea typeface="Open Sans" pitchFamily="34" charset="-122"/>
                <a:cs typeface="Open Sans" pitchFamily="34" charset="-120"/>
              </a:rPr>
              <a:t>NLC or Thermostat</a:t>
            </a:r>
            <a:endParaRPr lang="en-US" sz="1650" dirty="0"/>
          </a:p>
        </p:txBody>
      </p:sp>
      <p:sp>
        <p:nvSpPr>
          <p:cNvPr id="31" name="Text 25"/>
          <p:cNvSpPr/>
          <p:nvPr/>
        </p:nvSpPr>
        <p:spPr>
          <a:xfrm>
            <a:off x="8412480" y="4626864"/>
            <a:ext cx="2971800" cy="320040"/>
          </a:xfrm>
          <a:prstGeom prst="rect">
            <a:avLst/>
          </a:prstGeom>
          <a:noFill/>
          <a:ln/>
        </p:spPr>
        <p:txBody>
          <a:bodyPr wrap="square" rtlCol="0" anchor="ctr"/>
          <a:lstStyle/>
          <a:p>
            <a:pPr marL="0" indent="0">
              <a:buNone/>
            </a:pPr>
            <a:r>
              <a:rPr lang="en-US" sz="1150" b="1" dirty="0">
                <a:solidFill>
                  <a:srgbClr val="5A6B78"/>
                </a:solidFill>
                <a:latin typeface="Open Sans" pitchFamily="34" charset="0"/>
                <a:ea typeface="Open Sans" pitchFamily="34" charset="-122"/>
                <a:cs typeface="Open Sans" pitchFamily="34" charset="-120"/>
              </a:rPr>
              <a:t>Q4, Q6</a:t>
            </a:r>
            <a:endParaRPr lang="en-US" sz="1150" dirty="0"/>
          </a:p>
        </p:txBody>
      </p:sp>
      <p:sp>
        <p:nvSpPr>
          <p:cNvPr id="32" name="Text 26"/>
          <p:cNvSpPr/>
          <p:nvPr/>
        </p:nvSpPr>
        <p:spPr>
          <a:xfrm>
            <a:off x="7543800" y="4983480"/>
            <a:ext cx="3840480" cy="457200"/>
          </a:xfrm>
          <a:prstGeom prst="rect">
            <a:avLst/>
          </a:prstGeom>
          <a:noFill/>
          <a:ln/>
        </p:spPr>
        <p:txBody>
          <a:bodyPr wrap="square" rtlCol="0" anchor="ctr"/>
          <a:lstStyle/>
          <a:p>
            <a:pPr marL="0" indent="0">
              <a:buNone/>
            </a:pPr>
            <a:endParaRPr lang="en-US" sz="1150" dirty="0"/>
          </a:p>
        </p:txBody>
      </p:sp>
      <p:pic>
        <p:nvPicPr>
          <p:cNvPr id="33" name="Image 4" descr="brand/dlc_wave.png"/>
          <p:cNvPicPr>
            <a:picLocks noChangeAspect="1"/>
          </p:cNvPicPr>
          <p:nvPr/>
        </p:nvPicPr>
        <p:blipFill>
          <a:blip r:embed="rId7"/>
          <a:stretch>
            <a:fillRect/>
          </a:stretch>
        </p:blipFill>
        <p:spPr>
          <a:xfrm>
            <a:off x="0" y="6245352"/>
            <a:ext cx="12191695" cy="640080"/>
          </a:xfrm>
          <a:prstGeom prst="rect">
            <a:avLst/>
          </a:prstGeom>
        </p:spPr>
      </p:pic>
      <p:pic>
        <p:nvPicPr>
          <p:cNvPr id="34" name="Image 5" descr="brand/dlc_mark_navy.png"/>
          <p:cNvPicPr>
            <a:picLocks noChangeAspect="1"/>
          </p:cNvPicPr>
          <p:nvPr/>
        </p:nvPicPr>
        <p:blipFill>
          <a:blip r:embed="rId8"/>
          <a:stretch>
            <a:fillRect/>
          </a:stretch>
        </p:blipFill>
        <p:spPr>
          <a:xfrm>
            <a:off x="11430000" y="6400800"/>
            <a:ext cx="457200" cy="183794"/>
          </a:xfrm>
          <a:prstGeom prst="rect">
            <a:avLst/>
          </a:prstGeom>
        </p:spPr>
      </p:pic>
      <p:sp>
        <p:nvSpPr>
          <p:cNvPr id="35" name="Text 27"/>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19</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Questions 1–6</a:t>
            </a:r>
            <a:endParaRPr lang="en-US" sz="3100" dirty="0"/>
          </a:p>
        </p:txBody>
      </p:sp>
      <p:graphicFrame>
        <p:nvGraphicFramePr>
          <p:cNvPr id="18" name="Table 0"/>
          <p:cNvGraphicFramePr>
            <a:graphicFrameLocks noGrp="1"/>
          </p:cNvGraphicFramePr>
          <p:nvPr>
            <p:extLst>
              <p:ext uri="{D42A27DB-BD31-4B8C-83A1-F6EECF244321}">
                <p14:modId xmlns:p14="http://schemas.microsoft.com/office/powerpoint/2010/main" val="2144915974"/>
              </p:ext>
            </p:extLst>
          </p:nvPr>
        </p:nvGraphicFramePr>
        <p:xfrm>
          <a:off x="548640" y="1417320"/>
          <a:ext cx="11109960" cy="3566160"/>
        </p:xfrm>
        <a:graphic>
          <a:graphicData uri="http://schemas.openxmlformats.org/drawingml/2006/table">
            <a:tbl>
              <a:tblPr/>
              <a:tblGrid>
                <a:gridCol w="457200">
                  <a:extLst>
                    <a:ext uri="{9D8B030D-6E8A-4147-A177-3AD203B41FA5}">
                      <a16:colId xmlns:a16="http://schemas.microsoft.com/office/drawing/2014/main" val="20000"/>
                    </a:ext>
                  </a:extLst>
                </a:gridCol>
                <a:gridCol w="717804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tblGrid>
              <a:tr h="384048">
                <a:tc>
                  <a:txBody>
                    <a:bodyPr/>
                    <a:lstStyle/>
                    <a:p>
                      <a:pPr marL="0" indent="0" algn="ctr">
                        <a:buNone/>
                      </a:pPr>
                      <a:r>
                        <a:rPr lang="en-US" sz="1250" b="1" dirty="0">
                          <a:solidFill>
                            <a:srgbClr val="FFFFFF"/>
                          </a:solidFill>
                          <a:latin typeface="Open Sans" pitchFamily="34" charset="0"/>
                          <a:ea typeface="Open Sans" pitchFamily="34" charset="-122"/>
                          <a:cs typeface="Open Sans" pitchFamily="34" charset="-120"/>
                        </a:rPr>
                        <a:t>#</a:t>
                      </a:r>
                      <a:endParaRPr lang="en-US" sz="12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091823"/>
                    </a:solidFill>
                  </a:tcPr>
                </a:tc>
                <a:tc>
                  <a:txBody>
                    <a:bodyPr/>
                    <a:lstStyle/>
                    <a:p>
                      <a:pPr marL="0" indent="0" algn="l">
                        <a:buNone/>
                      </a:pPr>
                      <a:r>
                        <a:rPr lang="en-US" sz="1250" b="1" dirty="0">
                          <a:solidFill>
                            <a:srgbClr val="FFFFFF"/>
                          </a:solidFill>
                          <a:latin typeface="Open Sans" pitchFamily="34" charset="0"/>
                          <a:ea typeface="Open Sans" pitchFamily="34" charset="-122"/>
                          <a:cs typeface="Open Sans" pitchFamily="34" charset="-120"/>
                        </a:rPr>
                        <a:t>Capability</a:t>
                      </a:r>
                      <a:endParaRPr lang="en-US" sz="12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091823"/>
                    </a:solidFill>
                  </a:tcPr>
                </a:tc>
                <a:tc>
                  <a:txBody>
                    <a:bodyPr/>
                    <a:lstStyle/>
                    <a:p>
                      <a:pPr marL="0" indent="0" algn="l">
                        <a:buNone/>
                      </a:pPr>
                      <a:r>
                        <a:rPr lang="en-US" sz="1250" b="1" dirty="0">
                          <a:solidFill>
                            <a:srgbClr val="FFFFFF"/>
                          </a:solidFill>
                          <a:latin typeface="Open Sans" pitchFamily="34" charset="0"/>
                          <a:ea typeface="Open Sans" pitchFamily="34" charset="-122"/>
                          <a:cs typeface="Open Sans" pitchFamily="34" charset="-120"/>
                        </a:rPr>
                        <a:t>Answer</a:t>
                      </a:r>
                      <a:endParaRPr lang="en-US" sz="12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091823"/>
                    </a:solidFill>
                  </a:tcPr>
                </a:tc>
                <a:tc>
                  <a:txBody>
                    <a:bodyPr/>
                    <a:lstStyle/>
                    <a:p>
                      <a:pPr marL="0" indent="0" algn="l">
                        <a:buNone/>
                      </a:pPr>
                      <a:r>
                        <a:rPr lang="en-US" sz="1250" b="1" dirty="0">
                          <a:solidFill>
                            <a:srgbClr val="FFFFFF"/>
                          </a:solidFill>
                          <a:latin typeface="Open Sans" pitchFamily="34" charset="0"/>
                          <a:ea typeface="Open Sans" pitchFamily="34" charset="-122"/>
                          <a:cs typeface="Open Sans" pitchFamily="34" charset="-120"/>
                        </a:rPr>
                        <a:t>Docs from</a:t>
                      </a:r>
                      <a:endParaRPr lang="en-US" sz="12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091823"/>
                    </a:solidFill>
                  </a:tcPr>
                </a:tc>
                <a:extLst>
                  <a:ext uri="{0D108BD9-81ED-4DB2-BD59-A6C34878D82A}">
                    <a16:rowId xmlns:a16="http://schemas.microsoft.com/office/drawing/2014/main" val="10000"/>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1</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Thermostat manufacturer, model name and model number</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5A6B78"/>
                          </a:solidFill>
                          <a:latin typeface="Open Sans" pitchFamily="34" charset="0"/>
                          <a:ea typeface="Open Sans" pitchFamily="34" charset="-122"/>
                          <a:cs typeface="Open Sans" pitchFamily="34" charset="-120"/>
                        </a:rPr>
                        <a:t>Provide info</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b="1" dirty="0">
                          <a:solidFill>
                            <a:srgbClr val="091823"/>
                          </a:solidFill>
                          <a:latin typeface="Open Sans" pitchFamily="34" charset="0"/>
                          <a:ea typeface="Open Sans" pitchFamily="34" charset="-122"/>
                          <a:cs typeface="Open Sans" pitchFamily="34" charset="-120"/>
                        </a:rPr>
                        <a:t>Both</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2</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NLC sends digital occupied / unoccupied data the thermostat acts on (setpoints + fan)</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b="1" dirty="0">
                          <a:solidFill>
                            <a:srgbClr val="B57A00"/>
                          </a:solidFill>
                          <a:latin typeface="Open Sans" pitchFamily="34" charset="0"/>
                          <a:ea typeface="Open Sans" pitchFamily="34" charset="-122"/>
                          <a:cs typeface="Open Sans" pitchFamily="34" charset="-120"/>
                        </a:rPr>
                        <a:t>Yes — Required</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b="1" dirty="0">
                          <a:solidFill>
                            <a:srgbClr val="091823"/>
                          </a:solidFill>
                          <a:latin typeface="Open Sans" pitchFamily="34" charset="0"/>
                          <a:ea typeface="Open Sans" pitchFamily="34" charset="-122"/>
                          <a:cs typeface="Open Sans" pitchFamily="34" charset="-120"/>
                        </a:rPr>
                        <a:t>Both</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extLst>
                  <a:ext uri="{0D108BD9-81ED-4DB2-BD59-A6C34878D82A}">
                    <a16:rowId xmlns:a16="http://schemas.microsoft.com/office/drawing/2014/main" val="10002"/>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3</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Integrate &amp; configure via manufacturer instructions — no scripting or third-party tools</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b="1" dirty="0">
                          <a:solidFill>
                            <a:srgbClr val="B57A00"/>
                          </a:solidFill>
                          <a:latin typeface="Open Sans" pitchFamily="34" charset="0"/>
                          <a:ea typeface="Open Sans" pitchFamily="34" charset="-122"/>
                          <a:cs typeface="Open Sans" pitchFamily="34" charset="-120"/>
                        </a:rPr>
                        <a:t>Yes — Required</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b="1" dirty="0">
                          <a:solidFill>
                            <a:srgbClr val="2169AD"/>
                          </a:solidFill>
                          <a:latin typeface="Open Sans" pitchFamily="34" charset="0"/>
                          <a:ea typeface="Open Sans" pitchFamily="34" charset="-122"/>
                          <a:cs typeface="Open Sans" pitchFamily="34" charset="-120"/>
                        </a:rPr>
                        <a:t>NLC</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4</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Thermostat </a:t>
                      </a:r>
                      <a:r>
                        <a:rPr lang="en-US" sz="1150">
                          <a:solidFill>
                            <a:srgbClr val="3F3F3F"/>
                          </a:solidFill>
                          <a:latin typeface="Open Sans" pitchFamily="34" charset="0"/>
                          <a:ea typeface="Open Sans" pitchFamily="34" charset="-122"/>
                          <a:cs typeface="Open Sans" pitchFamily="34" charset="-120"/>
                        </a:rPr>
                        <a:t>configured by GUI </a:t>
                      </a:r>
                      <a:r>
                        <a:rPr lang="en-US" sz="1150" dirty="0">
                          <a:solidFill>
                            <a:srgbClr val="3F3F3F"/>
                          </a:solidFill>
                          <a:latin typeface="Open Sans" pitchFamily="34" charset="0"/>
                          <a:ea typeface="Open Sans" pitchFamily="34" charset="-122"/>
                          <a:cs typeface="Open Sans" pitchFamily="34" charset="-120"/>
                        </a:rPr>
                        <a:t>subscribes to occupancy data from multiple sensors</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b="1" dirty="0">
                          <a:solidFill>
                            <a:srgbClr val="B57A00"/>
                          </a:solidFill>
                          <a:latin typeface="Open Sans" pitchFamily="34" charset="0"/>
                          <a:ea typeface="Open Sans" pitchFamily="34" charset="-122"/>
                          <a:cs typeface="Open Sans" pitchFamily="34" charset="-120"/>
                        </a:rPr>
                        <a:t>Yes — Required</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b="1" dirty="0">
                          <a:solidFill>
                            <a:srgbClr val="30AE4C"/>
                          </a:solidFill>
                          <a:latin typeface="Open Sans" pitchFamily="34" charset="0"/>
                          <a:ea typeface="Open Sans" pitchFamily="34" charset="-122"/>
                          <a:cs typeface="Open Sans" pitchFamily="34" charset="-120"/>
                        </a:rPr>
                        <a:t>NLC or Thermostat</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extLst>
                  <a:ext uri="{0D108BD9-81ED-4DB2-BD59-A6C34878D82A}">
                    <a16:rowId xmlns:a16="http://schemas.microsoft.com/office/drawing/2014/main" val="10004"/>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5</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Occupancy data conveys the % of the space occupied (modulate HVAC output)</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5A6B78"/>
                          </a:solidFill>
                          <a:latin typeface="Open Sans" pitchFamily="34" charset="0"/>
                          <a:ea typeface="Open Sans" pitchFamily="34" charset="-122"/>
                          <a:cs typeface="Open Sans" pitchFamily="34" charset="-120"/>
                        </a:rPr>
                        <a:t>Yes / No</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b="1" dirty="0">
                          <a:solidFill>
                            <a:srgbClr val="091823"/>
                          </a:solidFill>
                          <a:latin typeface="Open Sans" pitchFamily="34" charset="0"/>
                          <a:ea typeface="Open Sans" pitchFamily="34" charset="-122"/>
                          <a:cs typeface="Open Sans" pitchFamily="34" charset="-120"/>
                        </a:rPr>
                        <a:t>Both</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6</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Does the lighting–thermostat integration require a gateway?</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dirty="0">
                          <a:solidFill>
                            <a:srgbClr val="5A6B78"/>
                          </a:solidFill>
                          <a:latin typeface="Open Sans" pitchFamily="34" charset="0"/>
                          <a:ea typeface="Open Sans" pitchFamily="34" charset="-122"/>
                          <a:cs typeface="Open Sans" pitchFamily="34" charset="-120"/>
                        </a:rPr>
                        <a:t>Yes / No</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b="1" dirty="0">
                          <a:solidFill>
                            <a:srgbClr val="30AE4C"/>
                          </a:solidFill>
                          <a:latin typeface="Open Sans" pitchFamily="34" charset="0"/>
                          <a:ea typeface="Open Sans" pitchFamily="34" charset="-122"/>
                          <a:cs typeface="Open Sans" pitchFamily="34" charset="-120"/>
                        </a:rPr>
                        <a:t>NLC or Thermostat</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extLst>
                  <a:ext uri="{0D108BD9-81ED-4DB2-BD59-A6C34878D82A}">
                    <a16:rowId xmlns:a16="http://schemas.microsoft.com/office/drawing/2014/main" val="10006"/>
                  </a:ext>
                </a:extLst>
              </a:tr>
            </a:tbl>
          </a:graphicData>
        </a:graphic>
      </p:graphicFrame>
      <p:sp>
        <p:nvSpPr>
          <p:cNvPr id="5" name="Text 2"/>
          <p:cNvSpPr/>
          <p:nvPr/>
        </p:nvSpPr>
        <p:spPr>
          <a:xfrm>
            <a:off x="548640" y="5806440"/>
            <a:ext cx="10972800" cy="320040"/>
          </a:xfrm>
          <a:prstGeom prst="rect">
            <a:avLst/>
          </a:prstGeom>
          <a:noFill/>
          <a:ln/>
        </p:spPr>
        <p:txBody>
          <a:bodyPr wrap="square" rtlCol="0" anchor="ctr"/>
          <a:lstStyle/>
          <a:p>
            <a:pPr marL="0" indent="0">
              <a:buNone/>
            </a:pPr>
            <a:r>
              <a:rPr lang="en-US" sz="1150" i="1" dirty="0">
                <a:solidFill>
                  <a:srgbClr val="5A6B78"/>
                </a:solidFill>
                <a:latin typeface="Open Sans" pitchFamily="34" charset="0"/>
                <a:ea typeface="Open Sans" pitchFamily="34" charset="-122"/>
                <a:cs typeface="Open Sans" pitchFamily="34" charset="-120"/>
              </a:rPr>
              <a:t>Every answered question needs a supporting document and a reference citation.</a:t>
            </a:r>
            <a:endParaRPr lang="en-US" sz="1150" dirty="0"/>
          </a:p>
        </p:txBody>
      </p:sp>
      <p:pic>
        <p:nvPicPr>
          <p:cNvPr id="6" name="Image 0" descr="brand/dlc_wave.png"/>
          <p:cNvPicPr>
            <a:picLocks noChangeAspect="1"/>
          </p:cNvPicPr>
          <p:nvPr/>
        </p:nvPicPr>
        <p:blipFill>
          <a:blip r:embed="rId3"/>
          <a:stretch>
            <a:fillRect/>
          </a:stretch>
        </p:blipFill>
        <p:spPr>
          <a:xfrm>
            <a:off x="0" y="6245352"/>
            <a:ext cx="12191695" cy="640080"/>
          </a:xfrm>
          <a:prstGeom prst="rect">
            <a:avLst/>
          </a:prstGeom>
        </p:spPr>
      </p:pic>
      <p:pic>
        <p:nvPicPr>
          <p:cNvPr id="7" name="Image 1" descr="brand/dlc_mark_navy.png"/>
          <p:cNvPicPr>
            <a:picLocks noChangeAspect="1"/>
          </p:cNvPicPr>
          <p:nvPr/>
        </p:nvPicPr>
        <p:blipFill>
          <a:blip r:embed="rId4"/>
          <a:stretch>
            <a:fillRect/>
          </a:stretch>
        </p:blipFill>
        <p:spPr>
          <a:xfrm>
            <a:off x="11430000" y="6400800"/>
            <a:ext cx="457200" cy="183794"/>
          </a:xfrm>
          <a:prstGeom prst="rect">
            <a:avLst/>
          </a:prstGeom>
        </p:spPr>
      </p:pic>
      <p:sp>
        <p:nvSpPr>
          <p:cNvPr id="8" name="Text 3"/>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20</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TABLE TH-1  ·  REFERENCE</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Questions 7–13</a:t>
            </a:r>
            <a:endParaRPr lang="en-US" sz="31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109960" cy="4096512"/>
        </p:xfrm>
        <a:graphic>
          <a:graphicData uri="http://schemas.openxmlformats.org/drawingml/2006/table">
            <a:tbl>
              <a:tblPr/>
              <a:tblGrid>
                <a:gridCol w="457200">
                  <a:extLst>
                    <a:ext uri="{9D8B030D-6E8A-4147-A177-3AD203B41FA5}">
                      <a16:colId xmlns:a16="http://schemas.microsoft.com/office/drawing/2014/main" val="20000"/>
                    </a:ext>
                  </a:extLst>
                </a:gridCol>
                <a:gridCol w="717804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tblGrid>
              <a:tr h="384048">
                <a:tc>
                  <a:txBody>
                    <a:bodyPr/>
                    <a:lstStyle/>
                    <a:p>
                      <a:pPr marL="0" indent="0" algn="ctr">
                        <a:buNone/>
                      </a:pPr>
                      <a:r>
                        <a:rPr lang="en-US" sz="1250" b="1" dirty="0">
                          <a:solidFill>
                            <a:srgbClr val="FFFFFF"/>
                          </a:solidFill>
                          <a:latin typeface="Open Sans" pitchFamily="34" charset="0"/>
                          <a:ea typeface="Open Sans" pitchFamily="34" charset="-122"/>
                          <a:cs typeface="Open Sans" pitchFamily="34" charset="-120"/>
                        </a:rPr>
                        <a:t>#</a:t>
                      </a:r>
                      <a:endParaRPr lang="en-US" sz="12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091823"/>
                    </a:solidFill>
                  </a:tcPr>
                </a:tc>
                <a:tc>
                  <a:txBody>
                    <a:bodyPr/>
                    <a:lstStyle/>
                    <a:p>
                      <a:pPr marL="0" indent="0" algn="l">
                        <a:buNone/>
                      </a:pPr>
                      <a:r>
                        <a:rPr lang="en-US" sz="1250" b="1" dirty="0">
                          <a:solidFill>
                            <a:srgbClr val="FFFFFF"/>
                          </a:solidFill>
                          <a:latin typeface="Open Sans" pitchFamily="34" charset="0"/>
                          <a:ea typeface="Open Sans" pitchFamily="34" charset="-122"/>
                          <a:cs typeface="Open Sans" pitchFamily="34" charset="-120"/>
                        </a:rPr>
                        <a:t>Capability</a:t>
                      </a:r>
                      <a:endParaRPr lang="en-US" sz="12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091823"/>
                    </a:solidFill>
                  </a:tcPr>
                </a:tc>
                <a:tc>
                  <a:txBody>
                    <a:bodyPr/>
                    <a:lstStyle/>
                    <a:p>
                      <a:pPr marL="0" indent="0" algn="l">
                        <a:buNone/>
                      </a:pPr>
                      <a:r>
                        <a:rPr lang="en-US" sz="1250" b="1" dirty="0">
                          <a:solidFill>
                            <a:srgbClr val="FFFFFF"/>
                          </a:solidFill>
                          <a:latin typeface="Open Sans" pitchFamily="34" charset="0"/>
                          <a:ea typeface="Open Sans" pitchFamily="34" charset="-122"/>
                          <a:cs typeface="Open Sans" pitchFamily="34" charset="-120"/>
                        </a:rPr>
                        <a:t>Answer</a:t>
                      </a:r>
                      <a:endParaRPr lang="en-US" sz="12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091823"/>
                    </a:solidFill>
                  </a:tcPr>
                </a:tc>
                <a:tc>
                  <a:txBody>
                    <a:bodyPr/>
                    <a:lstStyle/>
                    <a:p>
                      <a:pPr marL="0" indent="0" algn="l">
                        <a:buNone/>
                      </a:pPr>
                      <a:r>
                        <a:rPr lang="en-US" sz="1250" b="1" dirty="0">
                          <a:solidFill>
                            <a:srgbClr val="FFFFFF"/>
                          </a:solidFill>
                          <a:latin typeface="Open Sans" pitchFamily="34" charset="0"/>
                          <a:ea typeface="Open Sans" pitchFamily="34" charset="-122"/>
                          <a:cs typeface="Open Sans" pitchFamily="34" charset="-120"/>
                        </a:rPr>
                        <a:t>Docs from</a:t>
                      </a:r>
                      <a:endParaRPr lang="en-US" sz="12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091823"/>
                    </a:solidFill>
                  </a:tcPr>
                </a:tc>
                <a:extLst>
                  <a:ext uri="{0D108BD9-81ED-4DB2-BD59-A6C34878D82A}">
                    <a16:rowId xmlns:a16="http://schemas.microsoft.com/office/drawing/2014/main" val="10000"/>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7</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If a gateway is required: gateway manufacturer, model name &amp; number (+ spec sheet)</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5A6B78"/>
                          </a:solidFill>
                          <a:latin typeface="Open Sans" pitchFamily="34" charset="0"/>
                          <a:ea typeface="Open Sans" pitchFamily="34" charset="-122"/>
                          <a:cs typeface="Open Sans" pitchFamily="34" charset="-120"/>
                        </a:rPr>
                        <a:t>Provide info</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b="1" dirty="0">
                          <a:solidFill>
                            <a:srgbClr val="2169AD"/>
                          </a:solidFill>
                          <a:latin typeface="Open Sans" pitchFamily="34" charset="0"/>
                          <a:ea typeface="Open Sans" pitchFamily="34" charset="-122"/>
                          <a:cs typeface="Open Sans" pitchFamily="34" charset="-120"/>
                        </a:rPr>
                        <a:t>NLC</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8</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Lighting and thermostat can be scheduled together on one GUI display</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dirty="0">
                          <a:solidFill>
                            <a:srgbClr val="5A6B78"/>
                          </a:solidFill>
                          <a:latin typeface="Open Sans" pitchFamily="34" charset="0"/>
                          <a:ea typeface="Open Sans" pitchFamily="34" charset="-122"/>
                          <a:cs typeface="Open Sans" pitchFamily="34" charset="-120"/>
                        </a:rPr>
                        <a:t>Yes / No</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b="1" dirty="0">
                          <a:solidFill>
                            <a:srgbClr val="2169AD"/>
                          </a:solidFill>
                          <a:latin typeface="Open Sans" pitchFamily="34" charset="0"/>
                          <a:ea typeface="Open Sans" pitchFamily="34" charset="-122"/>
                          <a:cs typeface="Open Sans" pitchFamily="34" charset="-120"/>
                        </a:rPr>
                        <a:t>NLC</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extLst>
                  <a:ext uri="{0D108BD9-81ED-4DB2-BD59-A6C34878D82A}">
                    <a16:rowId xmlns:a16="http://schemas.microsoft.com/office/drawing/2014/main" val="10002"/>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9</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Primary thermostat terminal designations are RGYW</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5A6B78"/>
                          </a:solidFill>
                          <a:latin typeface="Open Sans" pitchFamily="34" charset="0"/>
                          <a:ea typeface="Open Sans" pitchFamily="34" charset="-122"/>
                          <a:cs typeface="Open Sans" pitchFamily="34" charset="-120"/>
                        </a:rPr>
                        <a:t>Yes / No</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b="1" dirty="0">
                          <a:solidFill>
                            <a:srgbClr val="B98A00"/>
                          </a:solidFill>
                          <a:latin typeface="Open Sans" pitchFamily="34" charset="0"/>
                          <a:ea typeface="Open Sans" pitchFamily="34" charset="-122"/>
                          <a:cs typeface="Open Sans" pitchFamily="34" charset="-120"/>
                        </a:rPr>
                        <a:t>Thermostat</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10</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Thermostat also accepts 24VAC wired occupancy input</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dirty="0">
                          <a:solidFill>
                            <a:srgbClr val="5A6B78"/>
                          </a:solidFill>
                          <a:latin typeface="Open Sans" pitchFamily="34" charset="0"/>
                          <a:ea typeface="Open Sans" pitchFamily="34" charset="-122"/>
                          <a:cs typeface="Open Sans" pitchFamily="34" charset="-120"/>
                        </a:rPr>
                        <a:t>Yes / No</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b="1" dirty="0">
                          <a:solidFill>
                            <a:srgbClr val="B98A00"/>
                          </a:solidFill>
                          <a:latin typeface="Open Sans" pitchFamily="34" charset="0"/>
                          <a:ea typeface="Open Sans" pitchFamily="34" charset="-122"/>
                          <a:cs typeface="Open Sans" pitchFamily="34" charset="-120"/>
                        </a:rPr>
                        <a:t>Thermostat</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extLst>
                  <a:ext uri="{0D108BD9-81ED-4DB2-BD59-A6C34878D82A}">
                    <a16:rowId xmlns:a16="http://schemas.microsoft.com/office/drawing/2014/main" val="10004"/>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11</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Digital lighting-network protocol(s) used to transfer occupancy data</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5A6B78"/>
                          </a:solidFill>
                          <a:latin typeface="Open Sans" pitchFamily="34" charset="0"/>
                          <a:ea typeface="Open Sans" pitchFamily="34" charset="-122"/>
                          <a:cs typeface="Open Sans" pitchFamily="34" charset="-120"/>
                        </a:rPr>
                        <a:t>Choose all</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b="1" dirty="0">
                          <a:solidFill>
                            <a:srgbClr val="2169AD"/>
                          </a:solidFill>
                          <a:latin typeface="Open Sans" pitchFamily="34" charset="0"/>
                          <a:ea typeface="Open Sans" pitchFamily="34" charset="-122"/>
                          <a:cs typeface="Open Sans" pitchFamily="34" charset="-120"/>
                        </a:rPr>
                        <a:t>NLC</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12</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Additional data beyond occupancy (humidity, CO₂, particulates, pressure…)</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dirty="0">
                          <a:solidFill>
                            <a:srgbClr val="5A6B78"/>
                          </a:solidFill>
                          <a:latin typeface="Open Sans" pitchFamily="34" charset="0"/>
                          <a:ea typeface="Open Sans" pitchFamily="34" charset="-122"/>
                          <a:cs typeface="Open Sans" pitchFamily="34" charset="-120"/>
                        </a:rPr>
                        <a:t>Choose all</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tc>
                  <a:txBody>
                    <a:bodyPr/>
                    <a:lstStyle/>
                    <a:p>
                      <a:pPr marL="0" indent="0" algn="l">
                        <a:buNone/>
                      </a:pPr>
                      <a:r>
                        <a:rPr lang="en-US" sz="1150" b="1" dirty="0">
                          <a:solidFill>
                            <a:srgbClr val="2169AD"/>
                          </a:solidFill>
                          <a:latin typeface="Open Sans" pitchFamily="34" charset="0"/>
                          <a:ea typeface="Open Sans" pitchFamily="34" charset="-122"/>
                          <a:cs typeface="Open Sans" pitchFamily="34" charset="-120"/>
                        </a:rPr>
                        <a:t>NLC</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2F8FC"/>
                    </a:solidFill>
                  </a:tcPr>
                </a:tc>
                <a:extLst>
                  <a:ext uri="{0D108BD9-81ED-4DB2-BD59-A6C34878D82A}">
                    <a16:rowId xmlns:a16="http://schemas.microsoft.com/office/drawing/2014/main" val="10006"/>
                  </a:ext>
                </a:extLst>
              </a:tr>
              <a:tr h="530352">
                <a:tc>
                  <a:txBody>
                    <a:bodyPr/>
                    <a:lstStyle/>
                    <a:p>
                      <a:pPr marL="0" indent="0" algn="ctr">
                        <a:buNone/>
                      </a:pPr>
                      <a:r>
                        <a:rPr lang="en-US" sz="1200" b="1" dirty="0">
                          <a:solidFill>
                            <a:srgbClr val="2169AD"/>
                          </a:solidFill>
                          <a:latin typeface="Open Sans" pitchFamily="34" charset="0"/>
                          <a:ea typeface="Open Sans" pitchFamily="34" charset="-122"/>
                          <a:cs typeface="Open Sans" pitchFamily="34" charset="-120"/>
                        </a:rPr>
                        <a:t>13</a:t>
                      </a:r>
                      <a:endParaRPr lang="en-US" sz="120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3F3F3F"/>
                          </a:solidFill>
                          <a:latin typeface="Open Sans" pitchFamily="34" charset="0"/>
                          <a:ea typeface="Open Sans" pitchFamily="34" charset="-122"/>
                          <a:cs typeface="Open Sans" pitchFamily="34" charset="-120"/>
                        </a:rPr>
                        <a:t>GUI type(s) supported — mobile app, web browser, wallstation</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dirty="0">
                          <a:solidFill>
                            <a:srgbClr val="5A6B78"/>
                          </a:solidFill>
                          <a:latin typeface="Open Sans" pitchFamily="34" charset="0"/>
                          <a:ea typeface="Open Sans" pitchFamily="34" charset="-122"/>
                          <a:cs typeface="Open Sans" pitchFamily="34" charset="-120"/>
                        </a:rPr>
                        <a:t>Choose all</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tc>
                  <a:txBody>
                    <a:bodyPr/>
                    <a:lstStyle/>
                    <a:p>
                      <a:pPr marL="0" indent="0" algn="l">
                        <a:buNone/>
                      </a:pPr>
                      <a:r>
                        <a:rPr lang="en-US" sz="1150" b="1" dirty="0">
                          <a:solidFill>
                            <a:srgbClr val="2169AD"/>
                          </a:solidFill>
                          <a:latin typeface="Open Sans" pitchFamily="34" charset="0"/>
                          <a:ea typeface="Open Sans" pitchFamily="34" charset="-122"/>
                          <a:cs typeface="Open Sans" pitchFamily="34" charset="-120"/>
                        </a:rPr>
                        <a:t>NLC</a:t>
                      </a:r>
                      <a:endParaRPr lang="en-US" sz="1150" dirty="0">
                        <a:latin typeface="Open Sans" charset="0"/>
                        <a:ea typeface="Open Sans" charset="0"/>
                        <a:cs typeface="Open Sans" charset="0"/>
                      </a:endParaRPr>
                    </a:p>
                  </a:txBody>
                  <a:tcPr marL="76200" marR="76200" marT="38100" marB="38100" anchor="ctr">
                    <a:lnL w="12700" cap="flat" cmpd="sng" algn="ctr">
                      <a:solidFill>
                        <a:srgbClr val="D3E3EF"/>
                      </a:solidFill>
                      <a:prstDash val="solid"/>
                      <a:round/>
                      <a:headEnd type="none" w="med" len="med"/>
                      <a:tailEnd type="none" w="med" len="med"/>
                    </a:lnL>
                    <a:lnR w="12700" cap="flat" cmpd="sng" algn="ctr">
                      <a:solidFill>
                        <a:srgbClr val="D3E3EF"/>
                      </a:solidFill>
                      <a:prstDash val="solid"/>
                      <a:round/>
                      <a:headEnd type="none" w="med" len="med"/>
                      <a:tailEnd type="none" w="med" len="med"/>
                    </a:lnR>
                    <a:lnT w="12700" cap="flat" cmpd="sng" algn="ctr">
                      <a:solidFill>
                        <a:srgbClr val="D3E3EF"/>
                      </a:solidFill>
                      <a:prstDash val="solid"/>
                      <a:round/>
                      <a:headEnd type="none" w="med" len="med"/>
                      <a:tailEnd type="none" w="med" len="med"/>
                    </a:lnT>
                    <a:lnB w="12700" cap="flat" cmpd="sng" algn="ctr">
                      <a:solidFill>
                        <a:srgbClr val="D3E3EF"/>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pic>
        <p:nvPicPr>
          <p:cNvPr id="5" name="Image 0" descr="brand/dlc_wave.png"/>
          <p:cNvPicPr>
            <a:picLocks noChangeAspect="1"/>
          </p:cNvPicPr>
          <p:nvPr/>
        </p:nvPicPr>
        <p:blipFill>
          <a:blip r:embed="rId3"/>
          <a:stretch>
            <a:fillRect/>
          </a:stretch>
        </p:blipFill>
        <p:spPr>
          <a:xfrm>
            <a:off x="0" y="6245352"/>
            <a:ext cx="12191695" cy="640080"/>
          </a:xfrm>
          <a:prstGeom prst="rect">
            <a:avLst/>
          </a:prstGeom>
        </p:spPr>
      </p:pic>
      <p:pic>
        <p:nvPicPr>
          <p:cNvPr id="6" name="Image 1" descr="brand/dlc_mark_navy.png"/>
          <p:cNvPicPr>
            <a:picLocks noChangeAspect="1"/>
          </p:cNvPicPr>
          <p:nvPr/>
        </p:nvPicPr>
        <p:blipFill>
          <a:blip r:embed="rId4"/>
          <a:stretch>
            <a:fillRect/>
          </a:stretch>
        </p:blipFill>
        <p:spPr>
          <a:xfrm>
            <a:off x="11430000" y="6400800"/>
            <a:ext cx="457200" cy="183794"/>
          </a:xfrm>
          <a:prstGeom prst="rect">
            <a:avLst/>
          </a:prstGeom>
        </p:spPr>
      </p:pic>
      <p:sp>
        <p:nvSpPr>
          <p:cNvPr id="7" name="Text 2"/>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21</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9">
    <p:bg>
      <p:bgPr>
        <a:solidFill>
          <a:srgbClr val="0086C9"/>
        </a:solidFill>
        <a:effectLst/>
      </p:bgPr>
    </p:bg>
    <p:spTree>
      <p:nvGrpSpPr>
        <p:cNvPr id="1" name=""/>
        <p:cNvGrpSpPr/>
        <p:nvPr/>
      </p:nvGrpSpPr>
      <p:grpSpPr>
        <a:xfrm>
          <a:off x="0" y="0"/>
          <a:ext cx="0" cy="0"/>
          <a:chOff x="0" y="0"/>
          <a:chExt cx="0" cy="0"/>
        </a:xfrm>
      </p:grpSpPr>
      <p:sp>
        <p:nvSpPr>
          <p:cNvPr id="5" name="Text 3"/>
          <p:cNvSpPr/>
          <p:nvPr/>
        </p:nvSpPr>
        <p:spPr>
          <a:xfrm>
            <a:off x="685800" y="621792"/>
            <a:ext cx="9144000" cy="320040"/>
          </a:xfrm>
          <a:prstGeom prst="rect">
            <a:avLst/>
          </a:prstGeom>
          <a:noFill/>
          <a:ln/>
        </p:spPr>
        <p:txBody>
          <a:bodyPr wrap="square" rtlCol="0" anchor="ctr"/>
          <a:lstStyle/>
          <a:p>
            <a:pPr marL="0" indent="0">
              <a:buNone/>
            </a:pPr>
            <a:r>
              <a:rPr lang="en-US" sz="1200" b="1" kern="0" spc="200" dirty="0">
                <a:solidFill>
                  <a:srgbClr val="4FC6E0"/>
                </a:solidFill>
                <a:latin typeface="Open Sans SemiBold" pitchFamily="34" charset="0"/>
                <a:ea typeface="Open Sans SemiBold" pitchFamily="34" charset="-122"/>
                <a:cs typeface="Open Sans SemiBold" pitchFamily="34" charset="-120"/>
              </a:rPr>
              <a:t>AFTER YOU SUBMIT</a:t>
            </a:r>
            <a:endParaRPr lang="en-US" sz="1200" dirty="0"/>
          </a:p>
        </p:txBody>
      </p:sp>
      <p:sp>
        <p:nvSpPr>
          <p:cNvPr id="6" name="Text 4"/>
          <p:cNvSpPr/>
          <p:nvPr/>
        </p:nvSpPr>
        <p:spPr>
          <a:xfrm>
            <a:off x="658368" y="932688"/>
            <a:ext cx="10789920" cy="640080"/>
          </a:xfrm>
          <a:prstGeom prst="rect">
            <a:avLst/>
          </a:prstGeom>
          <a:noFill/>
          <a:ln/>
        </p:spPr>
        <p:txBody>
          <a:bodyPr wrap="square" rtlCol="0" anchor="ctr"/>
          <a:lstStyle/>
          <a:p>
            <a:pPr marL="0" indent="0">
              <a:buNone/>
            </a:pPr>
            <a:r>
              <a:rPr lang="en-US" sz="3100" b="1" dirty="0">
                <a:solidFill>
                  <a:srgbClr val="FFFFFF"/>
                </a:solidFill>
                <a:latin typeface="Open Sans" pitchFamily="34" charset="0"/>
                <a:ea typeface="Open Sans" pitchFamily="34" charset="-122"/>
                <a:cs typeface="Open Sans" pitchFamily="34" charset="-120"/>
              </a:rPr>
              <a:t>The “Awaiting Signature” Status</a:t>
            </a:r>
            <a:endParaRPr lang="en-US" sz="3100" dirty="0"/>
          </a:p>
        </p:txBody>
      </p:sp>
      <p:sp>
        <p:nvSpPr>
          <p:cNvPr id="7" name="Shape 5"/>
          <p:cNvSpPr/>
          <p:nvPr/>
        </p:nvSpPr>
        <p:spPr>
          <a:xfrm>
            <a:off x="685800" y="1920240"/>
            <a:ext cx="5074920" cy="3703320"/>
          </a:xfrm>
          <a:prstGeom prst="roundRect">
            <a:avLst>
              <a:gd name="adj" fmla="val 3457"/>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8" name="Shape 6"/>
          <p:cNvSpPr/>
          <p:nvPr/>
        </p:nvSpPr>
        <p:spPr>
          <a:xfrm>
            <a:off x="1005840" y="2286000"/>
            <a:ext cx="960120" cy="960120"/>
          </a:xfrm>
          <a:prstGeom prst="ellipse">
            <a:avLst/>
          </a:prstGeom>
          <a:solidFill>
            <a:srgbClr val="FFC20E"/>
          </a:solidFill>
          <a:ln/>
          <a:effectLst>
            <a:outerShdw blurRad="114300" dist="38100" dir="5400000" algn="bl" rotWithShape="0">
              <a:srgbClr val="6B7C8B">
                <a:alpha val="30000"/>
              </a:srgbClr>
            </a:outerShdw>
          </a:effectLst>
        </p:spPr>
        <p:txBody>
          <a:bodyPr/>
          <a:lstStyle/>
          <a:p>
            <a:endParaRPr lang="en-US"/>
          </a:p>
        </p:txBody>
      </p:sp>
      <p:pic>
        <p:nvPicPr>
          <p:cNvPr id="9" name="Image 0" descr="icons_dlc/sign_navy.png"/>
          <p:cNvPicPr>
            <a:picLocks noChangeAspect="1"/>
          </p:cNvPicPr>
          <p:nvPr/>
        </p:nvPicPr>
        <p:blipFill>
          <a:blip r:embed="rId3"/>
          <a:stretch>
            <a:fillRect/>
          </a:stretch>
        </p:blipFill>
        <p:spPr>
          <a:xfrm>
            <a:off x="1265072" y="2545232"/>
            <a:ext cx="441655" cy="441655"/>
          </a:xfrm>
          <a:prstGeom prst="rect">
            <a:avLst/>
          </a:prstGeom>
        </p:spPr>
      </p:pic>
      <p:sp>
        <p:nvSpPr>
          <p:cNvPr id="10" name="Text 7"/>
          <p:cNvSpPr/>
          <p:nvPr/>
        </p:nvSpPr>
        <p:spPr>
          <a:xfrm>
            <a:off x="1005840" y="3383280"/>
            <a:ext cx="4206240" cy="457200"/>
          </a:xfrm>
          <a:prstGeom prst="rect">
            <a:avLst/>
          </a:prstGeom>
          <a:noFill/>
          <a:ln/>
        </p:spPr>
        <p:txBody>
          <a:bodyPr wrap="square" rtlCol="0" anchor="ctr"/>
          <a:lstStyle/>
          <a:p>
            <a:pPr marL="0" indent="0">
              <a:buNone/>
            </a:pPr>
            <a:r>
              <a:rPr lang="en-US" sz="1900" b="1" dirty="0">
                <a:solidFill>
                  <a:srgbClr val="FFFFFF"/>
                </a:solidFill>
                <a:latin typeface="Open Sans" pitchFamily="34" charset="0"/>
                <a:ea typeface="Open Sans" pitchFamily="34" charset="-122"/>
                <a:cs typeface="Open Sans" pitchFamily="34" charset="-120"/>
              </a:rPr>
              <a:t>Held until fully signed</a:t>
            </a:r>
            <a:endParaRPr lang="en-US" sz="1900" dirty="0"/>
          </a:p>
        </p:txBody>
      </p:sp>
      <p:sp>
        <p:nvSpPr>
          <p:cNvPr id="11" name="Text 8"/>
          <p:cNvSpPr/>
          <p:nvPr/>
        </p:nvSpPr>
        <p:spPr>
          <a:xfrm>
            <a:off x="1005840" y="3886200"/>
            <a:ext cx="4434840" cy="1645920"/>
          </a:xfrm>
          <a:prstGeom prst="rect">
            <a:avLst/>
          </a:prstGeom>
          <a:noFill/>
          <a:ln/>
        </p:spPr>
        <p:txBody>
          <a:bodyPr wrap="square" rtlCol="0" anchor="ctr"/>
          <a:lstStyle/>
          <a:p>
            <a:pPr marL="0" indent="0">
              <a:lnSpc>
                <a:spcPct val="108000"/>
              </a:lnSpc>
              <a:buNone/>
            </a:pPr>
            <a:endParaRPr lang="en-US" sz="1300" dirty="0"/>
          </a:p>
        </p:txBody>
      </p:sp>
      <p:sp>
        <p:nvSpPr>
          <p:cNvPr id="12" name="Shape 9"/>
          <p:cNvSpPr/>
          <p:nvPr/>
        </p:nvSpPr>
        <p:spPr>
          <a:xfrm>
            <a:off x="6035040" y="1920240"/>
            <a:ext cx="5623560" cy="1143000"/>
          </a:xfrm>
          <a:prstGeom prst="roundRect">
            <a:avLst>
              <a:gd name="adj" fmla="val 9600"/>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13" name="Shape 10"/>
          <p:cNvSpPr/>
          <p:nvPr/>
        </p:nvSpPr>
        <p:spPr>
          <a:xfrm>
            <a:off x="6309360" y="2176272"/>
            <a:ext cx="621792" cy="621792"/>
          </a:xfrm>
          <a:prstGeom prst="ellipse">
            <a:avLst/>
          </a:prstGeom>
          <a:solidFill>
            <a:srgbClr val="2169AD"/>
          </a:solidFill>
          <a:ln/>
        </p:spPr>
        <p:txBody>
          <a:bodyPr/>
          <a:lstStyle/>
          <a:p>
            <a:endParaRPr lang="en-US"/>
          </a:p>
        </p:txBody>
      </p:sp>
      <p:pic>
        <p:nvPicPr>
          <p:cNvPr id="14" name="Image 1" descr="icons_dlc/users_white.png"/>
          <p:cNvPicPr>
            <a:picLocks noChangeAspect="1"/>
          </p:cNvPicPr>
          <p:nvPr/>
        </p:nvPicPr>
        <p:blipFill>
          <a:blip r:embed="rId4"/>
          <a:stretch>
            <a:fillRect/>
          </a:stretch>
        </p:blipFill>
        <p:spPr>
          <a:xfrm>
            <a:off x="6477244" y="2344156"/>
            <a:ext cx="286024" cy="286024"/>
          </a:xfrm>
          <a:prstGeom prst="rect">
            <a:avLst/>
          </a:prstGeom>
        </p:spPr>
      </p:pic>
      <p:sp>
        <p:nvSpPr>
          <p:cNvPr id="15" name="Text 11"/>
          <p:cNvSpPr/>
          <p:nvPr/>
        </p:nvSpPr>
        <p:spPr>
          <a:xfrm>
            <a:off x="7132320" y="2103120"/>
            <a:ext cx="4389120" cy="411480"/>
          </a:xfrm>
          <a:prstGeom prst="rect">
            <a:avLst/>
          </a:prstGeom>
          <a:noFill/>
          <a:ln/>
        </p:spPr>
        <p:txBody>
          <a:bodyPr wrap="square" rtlCol="0" anchor="ctr"/>
          <a:lstStyle/>
          <a:p>
            <a:pPr marL="0" indent="0">
              <a:buNone/>
            </a:pPr>
            <a:r>
              <a:rPr lang="en-US" sz="1600" b="1" dirty="0">
                <a:solidFill>
                  <a:srgbClr val="FFFFFF"/>
                </a:solidFill>
                <a:latin typeface="Open Sans" pitchFamily="34" charset="0"/>
                <a:ea typeface="Open Sans" pitchFamily="34" charset="-122"/>
                <a:cs typeface="Open Sans" pitchFamily="34" charset="-120"/>
              </a:rPr>
              <a:t>Both parties must sign</a:t>
            </a:r>
            <a:endParaRPr lang="en-US" sz="1600" dirty="0"/>
          </a:p>
        </p:txBody>
      </p:sp>
      <p:sp>
        <p:nvSpPr>
          <p:cNvPr id="16" name="Text 12"/>
          <p:cNvSpPr/>
          <p:nvPr/>
        </p:nvSpPr>
        <p:spPr>
          <a:xfrm>
            <a:off x="7132320" y="2487168"/>
            <a:ext cx="4434840" cy="502920"/>
          </a:xfrm>
          <a:prstGeom prst="rect">
            <a:avLst/>
          </a:prstGeom>
          <a:noFill/>
          <a:ln/>
        </p:spPr>
        <p:txBody>
          <a:bodyPr wrap="square" rtlCol="0" anchor="ctr"/>
          <a:lstStyle/>
          <a:p>
            <a:pPr marL="0" indent="0">
              <a:buNone/>
            </a:pPr>
            <a:endParaRPr lang="en-US" sz="1200" dirty="0"/>
          </a:p>
        </p:txBody>
      </p:sp>
      <p:sp>
        <p:nvSpPr>
          <p:cNvPr id="17" name="Shape 13"/>
          <p:cNvSpPr/>
          <p:nvPr/>
        </p:nvSpPr>
        <p:spPr>
          <a:xfrm>
            <a:off x="6035040" y="3200400"/>
            <a:ext cx="5623560" cy="1143000"/>
          </a:xfrm>
          <a:prstGeom prst="roundRect">
            <a:avLst>
              <a:gd name="adj" fmla="val 9600"/>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18" name="Shape 14"/>
          <p:cNvSpPr/>
          <p:nvPr/>
        </p:nvSpPr>
        <p:spPr>
          <a:xfrm>
            <a:off x="6309360" y="3456432"/>
            <a:ext cx="621792" cy="621792"/>
          </a:xfrm>
          <a:prstGeom prst="ellipse">
            <a:avLst/>
          </a:prstGeom>
          <a:solidFill>
            <a:srgbClr val="FFC20E"/>
          </a:solidFill>
          <a:ln/>
        </p:spPr>
        <p:txBody>
          <a:bodyPr/>
          <a:lstStyle/>
          <a:p>
            <a:endParaRPr lang="en-US"/>
          </a:p>
        </p:txBody>
      </p:sp>
      <p:pic>
        <p:nvPicPr>
          <p:cNvPr id="19" name="Image 2" descr="icons_dlc/ban_white.png"/>
          <p:cNvPicPr>
            <a:picLocks noChangeAspect="1"/>
          </p:cNvPicPr>
          <p:nvPr/>
        </p:nvPicPr>
        <p:blipFill>
          <a:blip r:embed="rId5"/>
          <a:stretch>
            <a:fillRect/>
          </a:stretch>
        </p:blipFill>
        <p:spPr>
          <a:xfrm>
            <a:off x="6477244" y="3624316"/>
            <a:ext cx="286024" cy="286024"/>
          </a:xfrm>
          <a:prstGeom prst="rect">
            <a:avLst/>
          </a:prstGeom>
        </p:spPr>
      </p:pic>
      <p:sp>
        <p:nvSpPr>
          <p:cNvPr id="20" name="Text 15"/>
          <p:cNvSpPr/>
          <p:nvPr/>
        </p:nvSpPr>
        <p:spPr>
          <a:xfrm>
            <a:off x="7132320" y="3383280"/>
            <a:ext cx="4389120" cy="411480"/>
          </a:xfrm>
          <a:prstGeom prst="rect">
            <a:avLst/>
          </a:prstGeom>
          <a:noFill/>
          <a:ln/>
        </p:spPr>
        <p:txBody>
          <a:bodyPr wrap="square" rtlCol="0" anchor="ctr"/>
          <a:lstStyle/>
          <a:p>
            <a:pPr marL="0" indent="0">
              <a:buNone/>
            </a:pPr>
            <a:r>
              <a:rPr lang="en-US" sz="1600" b="1" dirty="0">
                <a:solidFill>
                  <a:srgbClr val="FFFFFF"/>
                </a:solidFill>
                <a:latin typeface="Open Sans" pitchFamily="34" charset="0"/>
                <a:ea typeface="Open Sans" pitchFamily="34" charset="-122"/>
                <a:cs typeface="Open Sans" pitchFamily="34" charset="-120"/>
              </a:rPr>
              <a:t>Missing a signature = no advance</a:t>
            </a:r>
            <a:endParaRPr lang="en-US" sz="1600" dirty="0"/>
          </a:p>
        </p:txBody>
      </p:sp>
      <p:sp>
        <p:nvSpPr>
          <p:cNvPr id="21" name="Text 16"/>
          <p:cNvSpPr/>
          <p:nvPr/>
        </p:nvSpPr>
        <p:spPr>
          <a:xfrm>
            <a:off x="7132320" y="3767328"/>
            <a:ext cx="4434840" cy="502920"/>
          </a:xfrm>
          <a:prstGeom prst="rect">
            <a:avLst/>
          </a:prstGeom>
          <a:noFill/>
          <a:ln/>
        </p:spPr>
        <p:txBody>
          <a:bodyPr wrap="square" rtlCol="0" anchor="ctr"/>
          <a:lstStyle/>
          <a:p>
            <a:pPr marL="0" indent="0">
              <a:buNone/>
            </a:pPr>
            <a:endParaRPr lang="en-US" sz="1200" dirty="0"/>
          </a:p>
        </p:txBody>
      </p:sp>
      <p:sp>
        <p:nvSpPr>
          <p:cNvPr id="22" name="Shape 17"/>
          <p:cNvSpPr/>
          <p:nvPr/>
        </p:nvSpPr>
        <p:spPr>
          <a:xfrm>
            <a:off x="6035040" y="4480560"/>
            <a:ext cx="5623560" cy="1143000"/>
          </a:xfrm>
          <a:prstGeom prst="roundRect">
            <a:avLst>
              <a:gd name="adj" fmla="val 9600"/>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23" name="Shape 18"/>
          <p:cNvSpPr/>
          <p:nvPr/>
        </p:nvSpPr>
        <p:spPr>
          <a:xfrm>
            <a:off x="6309360" y="4736592"/>
            <a:ext cx="621792" cy="621792"/>
          </a:xfrm>
          <a:prstGeom prst="ellipse">
            <a:avLst/>
          </a:prstGeom>
          <a:solidFill>
            <a:srgbClr val="4FC6E0"/>
          </a:solidFill>
          <a:ln/>
        </p:spPr>
        <p:txBody>
          <a:bodyPr/>
          <a:lstStyle/>
          <a:p>
            <a:endParaRPr lang="en-US"/>
          </a:p>
        </p:txBody>
      </p:sp>
      <p:pic>
        <p:nvPicPr>
          <p:cNvPr id="24" name="Image 3" descr="icons_dlc/key_white.png"/>
          <p:cNvPicPr>
            <a:picLocks noChangeAspect="1"/>
          </p:cNvPicPr>
          <p:nvPr/>
        </p:nvPicPr>
        <p:blipFill>
          <a:blip r:embed="rId6"/>
          <a:stretch>
            <a:fillRect/>
          </a:stretch>
        </p:blipFill>
        <p:spPr>
          <a:xfrm>
            <a:off x="6477244" y="4904476"/>
            <a:ext cx="286024" cy="286024"/>
          </a:xfrm>
          <a:prstGeom prst="rect">
            <a:avLst/>
          </a:prstGeom>
        </p:spPr>
      </p:pic>
      <p:sp>
        <p:nvSpPr>
          <p:cNvPr id="25" name="Text 19"/>
          <p:cNvSpPr/>
          <p:nvPr/>
        </p:nvSpPr>
        <p:spPr>
          <a:xfrm>
            <a:off x="7132320" y="4663440"/>
            <a:ext cx="4389120" cy="411480"/>
          </a:xfrm>
          <a:prstGeom prst="rect">
            <a:avLst/>
          </a:prstGeom>
          <a:noFill/>
          <a:ln/>
        </p:spPr>
        <p:txBody>
          <a:bodyPr wrap="square" rtlCol="0" anchor="ctr"/>
          <a:lstStyle/>
          <a:p>
            <a:pPr marL="0" indent="0">
              <a:buNone/>
            </a:pPr>
            <a:r>
              <a:rPr lang="en-US" sz="1600" b="1" dirty="0">
                <a:solidFill>
                  <a:srgbClr val="FFFFFF"/>
                </a:solidFill>
                <a:latin typeface="Open Sans" pitchFamily="34" charset="0"/>
                <a:ea typeface="Open Sans" pitchFamily="34" charset="-122"/>
                <a:cs typeface="Open Sans" pitchFamily="34" charset="-120"/>
              </a:rPr>
              <a:t>Verify names &amp; emails</a:t>
            </a:r>
            <a:endParaRPr lang="en-US" sz="1600" dirty="0"/>
          </a:p>
        </p:txBody>
      </p:sp>
      <p:sp>
        <p:nvSpPr>
          <p:cNvPr id="26" name="Text 20"/>
          <p:cNvSpPr/>
          <p:nvPr/>
        </p:nvSpPr>
        <p:spPr>
          <a:xfrm>
            <a:off x="7132320" y="5047488"/>
            <a:ext cx="4434840" cy="502920"/>
          </a:xfrm>
          <a:prstGeom prst="rect">
            <a:avLst/>
          </a:prstGeom>
          <a:noFill/>
          <a:ln/>
        </p:spPr>
        <p:txBody>
          <a:bodyPr wrap="square" rtlCol="0" anchor="ctr"/>
          <a:lstStyle/>
          <a:p>
            <a:pPr marL="0" indent="0">
              <a:buNone/>
            </a:pPr>
            <a:endParaRPr lang="en-US" sz="1200" dirty="0"/>
          </a:p>
        </p:txBody>
      </p:sp>
      <p:pic>
        <p:nvPicPr>
          <p:cNvPr id="27" name="Image 4" descr="brand/dlc_mark_white.png"/>
          <p:cNvPicPr>
            <a:picLocks noChangeAspect="1"/>
          </p:cNvPicPr>
          <p:nvPr/>
        </p:nvPicPr>
        <p:blipFill>
          <a:blip r:embed="rId7"/>
          <a:stretch>
            <a:fillRect/>
          </a:stretch>
        </p:blipFill>
        <p:spPr>
          <a:xfrm>
            <a:off x="11430000" y="6419088"/>
            <a:ext cx="457200" cy="183794"/>
          </a:xfrm>
          <a:prstGeom prst="rect">
            <a:avLst/>
          </a:prstGeom>
        </p:spPr>
      </p:pic>
      <p:sp>
        <p:nvSpPr>
          <p:cNvPr id="28" name="Text 21"/>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chemeClr val="bg1"/>
                </a:solidFill>
                <a:latin typeface="Open Sans" pitchFamily="34" charset="0"/>
                <a:ea typeface="Open Sans" pitchFamily="34" charset="-122"/>
                <a:cs typeface="Open Sans" pitchFamily="34" charset="-120"/>
              </a:rPr>
              <a:t>22</a:t>
            </a:r>
            <a:endParaRPr lang="en-US" sz="900" dirty="0">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PATH B  ·  THE OTHER ROUTE</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ANSI C137.9 Configuration Reporting</a:t>
            </a:r>
            <a:endParaRPr lang="en-US" sz="3100" dirty="0"/>
          </a:p>
        </p:txBody>
      </p:sp>
      <p:sp>
        <p:nvSpPr>
          <p:cNvPr id="4" name="Text 2"/>
          <p:cNvSpPr/>
          <p:nvPr/>
        </p:nvSpPr>
        <p:spPr>
          <a:xfrm>
            <a:off x="548640" y="1371600"/>
            <a:ext cx="10698480" cy="502920"/>
          </a:xfrm>
          <a:prstGeom prst="rect">
            <a:avLst/>
          </a:prstGeom>
          <a:noFill/>
          <a:ln/>
        </p:spPr>
        <p:txBody>
          <a:bodyPr wrap="square" rtlCol="0" anchor="ctr"/>
          <a:lstStyle/>
          <a:p>
            <a:pPr marL="0" indent="0">
              <a:buNone/>
            </a:pPr>
            <a:endParaRPr lang="en-US" sz="1400" dirty="0"/>
          </a:p>
        </p:txBody>
      </p:sp>
      <p:sp>
        <p:nvSpPr>
          <p:cNvPr id="5" name="Shape 3"/>
          <p:cNvSpPr/>
          <p:nvPr/>
        </p:nvSpPr>
        <p:spPr>
          <a:xfrm>
            <a:off x="548640" y="2148840"/>
            <a:ext cx="3566160" cy="3063240"/>
          </a:xfrm>
          <a:prstGeom prst="roundRect">
            <a:avLst>
              <a:gd name="adj" fmla="val 4179"/>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6" name="Shape 4"/>
          <p:cNvSpPr/>
          <p:nvPr/>
        </p:nvSpPr>
        <p:spPr>
          <a:xfrm>
            <a:off x="868680" y="2514600"/>
            <a:ext cx="914400" cy="914400"/>
          </a:xfrm>
          <a:prstGeom prst="ellipse">
            <a:avLst/>
          </a:prstGeom>
          <a:solidFill>
            <a:srgbClr val="2169AD"/>
          </a:solidFill>
          <a:ln/>
          <a:effectLst>
            <a:outerShdw blurRad="114300" dist="38100" dir="5400000" algn="bl" rotWithShape="0">
              <a:srgbClr val="6B7C8B">
                <a:alpha val="30000"/>
              </a:srgbClr>
            </a:outerShdw>
          </a:effectLst>
        </p:spPr>
        <p:txBody>
          <a:bodyPr/>
          <a:lstStyle/>
          <a:p>
            <a:endParaRPr lang="en-US"/>
          </a:p>
        </p:txBody>
      </p:sp>
      <p:pic>
        <p:nvPicPr>
          <p:cNvPr id="7" name="Image 0" descr="icons_dlc/book_white.png"/>
          <p:cNvPicPr>
            <a:picLocks noChangeAspect="1"/>
          </p:cNvPicPr>
          <p:nvPr/>
        </p:nvPicPr>
        <p:blipFill>
          <a:blip r:embed="rId3"/>
          <a:stretch>
            <a:fillRect/>
          </a:stretch>
        </p:blipFill>
        <p:spPr>
          <a:xfrm>
            <a:off x="1115568" y="2761488"/>
            <a:ext cx="420624" cy="420624"/>
          </a:xfrm>
          <a:prstGeom prst="rect">
            <a:avLst/>
          </a:prstGeom>
        </p:spPr>
      </p:pic>
      <p:sp>
        <p:nvSpPr>
          <p:cNvPr id="8" name="Shape 5"/>
          <p:cNvSpPr/>
          <p:nvPr/>
        </p:nvSpPr>
        <p:spPr>
          <a:xfrm>
            <a:off x="3200400" y="2560320"/>
            <a:ext cx="548640" cy="548640"/>
          </a:xfrm>
          <a:prstGeom prst="ellipse">
            <a:avLst/>
          </a:prstGeom>
          <a:solidFill>
            <a:srgbClr val="091823"/>
          </a:solidFill>
          <a:ln/>
        </p:spPr>
        <p:txBody>
          <a:bodyPr/>
          <a:lstStyle/>
          <a:p>
            <a:endParaRPr lang="en-US"/>
          </a:p>
        </p:txBody>
      </p:sp>
      <p:sp>
        <p:nvSpPr>
          <p:cNvPr id="9" name="Text 6"/>
          <p:cNvSpPr/>
          <p:nvPr/>
        </p:nvSpPr>
        <p:spPr>
          <a:xfrm>
            <a:off x="3200400" y="2560320"/>
            <a:ext cx="548640" cy="548640"/>
          </a:xfrm>
          <a:prstGeom prst="rect">
            <a:avLst/>
          </a:prstGeom>
          <a:noFill/>
          <a:ln/>
        </p:spPr>
        <p:txBody>
          <a:bodyPr wrap="square" rtlCol="0" anchor="ctr"/>
          <a:lstStyle/>
          <a:p>
            <a:pPr marL="0" indent="0" algn="ctr">
              <a:buNone/>
            </a:pPr>
            <a:r>
              <a:rPr lang="en-US" sz="1700" b="1" dirty="0">
                <a:solidFill>
                  <a:srgbClr val="FFFFFF"/>
                </a:solidFill>
                <a:latin typeface="Open Sans" pitchFamily="34" charset="0"/>
                <a:ea typeface="Open Sans" pitchFamily="34" charset="-122"/>
                <a:cs typeface="Open Sans" pitchFamily="34" charset="-120"/>
              </a:rPr>
              <a:t>1</a:t>
            </a:r>
            <a:endParaRPr lang="en-US" sz="1700" dirty="0"/>
          </a:p>
        </p:txBody>
      </p:sp>
      <p:sp>
        <p:nvSpPr>
          <p:cNvPr id="10" name="Text 7"/>
          <p:cNvSpPr/>
          <p:nvPr/>
        </p:nvSpPr>
        <p:spPr>
          <a:xfrm>
            <a:off x="868680" y="3566160"/>
            <a:ext cx="3063240" cy="457200"/>
          </a:xfrm>
          <a:prstGeom prst="rect">
            <a:avLst/>
          </a:prstGeom>
          <a:noFill/>
          <a:ln/>
        </p:spPr>
        <p:txBody>
          <a:bodyPr wrap="square" rtlCol="0" anchor="ctr"/>
          <a:lstStyle/>
          <a:p>
            <a:pPr marL="0" indent="0">
              <a:buNone/>
            </a:pPr>
            <a:r>
              <a:rPr lang="en-US" sz="1750" b="1" dirty="0">
                <a:solidFill>
                  <a:srgbClr val="2169AD"/>
                </a:solidFill>
                <a:latin typeface="Open Sans" pitchFamily="34" charset="0"/>
                <a:ea typeface="Open Sans" pitchFamily="34" charset="-122"/>
                <a:cs typeface="Open Sans" pitchFamily="34" charset="-120"/>
              </a:rPr>
              <a:t>Understand the standard</a:t>
            </a:r>
            <a:endParaRPr lang="en-US" sz="1750" dirty="0"/>
          </a:p>
        </p:txBody>
      </p:sp>
      <p:sp>
        <p:nvSpPr>
          <p:cNvPr id="11" name="Text 8"/>
          <p:cNvSpPr/>
          <p:nvPr/>
        </p:nvSpPr>
        <p:spPr>
          <a:xfrm>
            <a:off x="868680" y="4069080"/>
            <a:ext cx="3063240" cy="1097280"/>
          </a:xfrm>
          <a:prstGeom prst="rect">
            <a:avLst/>
          </a:prstGeom>
          <a:noFill/>
          <a:ln/>
        </p:spPr>
        <p:txBody>
          <a:bodyPr wrap="square" rtlCol="0" anchor="ctr"/>
          <a:lstStyle/>
          <a:p>
            <a:pPr marL="0" indent="0">
              <a:lnSpc>
                <a:spcPct val="105000"/>
              </a:lnSpc>
              <a:buNone/>
            </a:pPr>
            <a:endParaRPr lang="en-US" sz="1250" dirty="0"/>
          </a:p>
        </p:txBody>
      </p:sp>
      <p:sp>
        <p:nvSpPr>
          <p:cNvPr id="12" name="Shape 9"/>
          <p:cNvSpPr/>
          <p:nvPr/>
        </p:nvSpPr>
        <p:spPr>
          <a:xfrm>
            <a:off x="4251960" y="2148840"/>
            <a:ext cx="3566160" cy="3063240"/>
          </a:xfrm>
          <a:prstGeom prst="roundRect">
            <a:avLst>
              <a:gd name="adj" fmla="val 4179"/>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3" name="Shape 10"/>
          <p:cNvSpPr/>
          <p:nvPr/>
        </p:nvSpPr>
        <p:spPr>
          <a:xfrm>
            <a:off x="4572000" y="2514600"/>
            <a:ext cx="914400" cy="914400"/>
          </a:xfrm>
          <a:prstGeom prst="ellipse">
            <a:avLst/>
          </a:prstGeom>
          <a:solidFill>
            <a:srgbClr val="4FC6E0"/>
          </a:solidFill>
          <a:ln/>
          <a:effectLst>
            <a:outerShdw blurRad="114300" dist="38100" dir="5400000" algn="bl" rotWithShape="0">
              <a:srgbClr val="6B7C8B">
                <a:alpha val="30000"/>
              </a:srgbClr>
            </a:outerShdw>
          </a:effectLst>
        </p:spPr>
        <p:txBody>
          <a:bodyPr/>
          <a:lstStyle/>
          <a:p>
            <a:endParaRPr lang="en-US"/>
          </a:p>
        </p:txBody>
      </p:sp>
      <p:pic>
        <p:nvPicPr>
          <p:cNvPr id="14" name="Image 1" descr="icons_dlc/report_white.png"/>
          <p:cNvPicPr>
            <a:picLocks noChangeAspect="1"/>
          </p:cNvPicPr>
          <p:nvPr/>
        </p:nvPicPr>
        <p:blipFill>
          <a:blip r:embed="rId4"/>
          <a:stretch>
            <a:fillRect/>
          </a:stretch>
        </p:blipFill>
        <p:spPr>
          <a:xfrm>
            <a:off x="4818888" y="2761488"/>
            <a:ext cx="420624" cy="420624"/>
          </a:xfrm>
          <a:prstGeom prst="rect">
            <a:avLst/>
          </a:prstGeom>
        </p:spPr>
      </p:pic>
      <p:sp>
        <p:nvSpPr>
          <p:cNvPr id="15" name="Shape 11"/>
          <p:cNvSpPr/>
          <p:nvPr/>
        </p:nvSpPr>
        <p:spPr>
          <a:xfrm>
            <a:off x="6903720" y="2560320"/>
            <a:ext cx="548640" cy="548640"/>
          </a:xfrm>
          <a:prstGeom prst="ellipse">
            <a:avLst/>
          </a:prstGeom>
          <a:solidFill>
            <a:srgbClr val="091823"/>
          </a:solidFill>
          <a:ln/>
        </p:spPr>
        <p:txBody>
          <a:bodyPr/>
          <a:lstStyle/>
          <a:p>
            <a:endParaRPr lang="en-US"/>
          </a:p>
        </p:txBody>
      </p:sp>
      <p:sp>
        <p:nvSpPr>
          <p:cNvPr id="16" name="Text 12"/>
          <p:cNvSpPr/>
          <p:nvPr/>
        </p:nvSpPr>
        <p:spPr>
          <a:xfrm>
            <a:off x="6903720" y="2560320"/>
            <a:ext cx="548640" cy="548640"/>
          </a:xfrm>
          <a:prstGeom prst="rect">
            <a:avLst/>
          </a:prstGeom>
          <a:noFill/>
          <a:ln/>
        </p:spPr>
        <p:txBody>
          <a:bodyPr wrap="square" rtlCol="0" anchor="ctr"/>
          <a:lstStyle/>
          <a:p>
            <a:pPr marL="0" indent="0" algn="ctr">
              <a:buNone/>
            </a:pPr>
            <a:r>
              <a:rPr lang="en-US" sz="1700" b="1" dirty="0">
                <a:solidFill>
                  <a:srgbClr val="FFFFFF"/>
                </a:solidFill>
                <a:latin typeface="Open Sans" pitchFamily="34" charset="0"/>
                <a:ea typeface="Open Sans" pitchFamily="34" charset="-122"/>
                <a:cs typeface="Open Sans" pitchFamily="34" charset="-120"/>
              </a:rPr>
              <a:t>2</a:t>
            </a:r>
            <a:endParaRPr lang="en-US" sz="1700" dirty="0"/>
          </a:p>
        </p:txBody>
      </p:sp>
      <p:sp>
        <p:nvSpPr>
          <p:cNvPr id="17" name="Text 13"/>
          <p:cNvSpPr/>
          <p:nvPr/>
        </p:nvSpPr>
        <p:spPr>
          <a:xfrm>
            <a:off x="5239512" y="3566160"/>
            <a:ext cx="3063240" cy="457200"/>
          </a:xfrm>
          <a:prstGeom prst="rect">
            <a:avLst/>
          </a:prstGeom>
          <a:noFill/>
          <a:ln/>
        </p:spPr>
        <p:txBody>
          <a:bodyPr wrap="square" rtlCol="0" anchor="ctr"/>
          <a:lstStyle/>
          <a:p>
            <a:pPr marL="0" indent="0">
              <a:buNone/>
            </a:pPr>
            <a:r>
              <a:rPr lang="en-US" sz="1750" b="1" dirty="0">
                <a:solidFill>
                  <a:srgbClr val="2169AD"/>
                </a:solidFill>
                <a:latin typeface="Open Sans" pitchFamily="34" charset="0"/>
                <a:ea typeface="Open Sans" pitchFamily="34" charset="-122"/>
                <a:cs typeface="Open Sans" pitchFamily="34" charset="-120"/>
              </a:rPr>
              <a:t>Answer “Yes”</a:t>
            </a:r>
            <a:endParaRPr lang="en-US" sz="1750" dirty="0"/>
          </a:p>
        </p:txBody>
      </p:sp>
      <p:sp>
        <p:nvSpPr>
          <p:cNvPr id="18" name="Text 14"/>
          <p:cNvSpPr/>
          <p:nvPr/>
        </p:nvSpPr>
        <p:spPr>
          <a:xfrm>
            <a:off x="4572000" y="4069080"/>
            <a:ext cx="3063240" cy="1097280"/>
          </a:xfrm>
          <a:prstGeom prst="rect">
            <a:avLst/>
          </a:prstGeom>
          <a:noFill/>
          <a:ln/>
        </p:spPr>
        <p:txBody>
          <a:bodyPr wrap="square" rtlCol="0" anchor="ctr"/>
          <a:lstStyle/>
          <a:p>
            <a:pPr marL="0" indent="0">
              <a:lnSpc>
                <a:spcPct val="105000"/>
              </a:lnSpc>
              <a:buNone/>
            </a:pPr>
            <a:endParaRPr lang="en-US" sz="1250" dirty="0"/>
          </a:p>
        </p:txBody>
      </p:sp>
      <p:sp>
        <p:nvSpPr>
          <p:cNvPr id="19" name="Shape 15"/>
          <p:cNvSpPr/>
          <p:nvPr/>
        </p:nvSpPr>
        <p:spPr>
          <a:xfrm>
            <a:off x="7955280" y="2148840"/>
            <a:ext cx="3566160" cy="3063240"/>
          </a:xfrm>
          <a:prstGeom prst="roundRect">
            <a:avLst>
              <a:gd name="adj" fmla="val 4179"/>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20" name="Shape 16"/>
          <p:cNvSpPr/>
          <p:nvPr/>
        </p:nvSpPr>
        <p:spPr>
          <a:xfrm>
            <a:off x="8275320" y="2514600"/>
            <a:ext cx="914400" cy="914400"/>
          </a:xfrm>
          <a:prstGeom prst="ellipse">
            <a:avLst/>
          </a:prstGeom>
          <a:solidFill>
            <a:srgbClr val="30AE4C"/>
          </a:solidFill>
          <a:ln/>
          <a:effectLst>
            <a:outerShdw blurRad="114300" dist="38100" dir="5400000" algn="bl" rotWithShape="0">
              <a:srgbClr val="6B7C8B">
                <a:alpha val="30000"/>
              </a:srgbClr>
            </a:outerShdw>
          </a:effectLst>
        </p:spPr>
        <p:txBody>
          <a:bodyPr/>
          <a:lstStyle/>
          <a:p>
            <a:endParaRPr lang="en-US"/>
          </a:p>
        </p:txBody>
      </p:sp>
      <p:pic>
        <p:nvPicPr>
          <p:cNvPr id="21" name="Image 2" descr="icons_dlc/upload_white.png"/>
          <p:cNvPicPr>
            <a:picLocks noChangeAspect="1"/>
          </p:cNvPicPr>
          <p:nvPr/>
        </p:nvPicPr>
        <p:blipFill>
          <a:blip r:embed="rId5"/>
          <a:stretch>
            <a:fillRect/>
          </a:stretch>
        </p:blipFill>
        <p:spPr>
          <a:xfrm>
            <a:off x="8522208" y="2761488"/>
            <a:ext cx="420624" cy="420624"/>
          </a:xfrm>
          <a:prstGeom prst="rect">
            <a:avLst/>
          </a:prstGeom>
        </p:spPr>
      </p:pic>
      <p:sp>
        <p:nvSpPr>
          <p:cNvPr id="22" name="Shape 17"/>
          <p:cNvSpPr/>
          <p:nvPr/>
        </p:nvSpPr>
        <p:spPr>
          <a:xfrm>
            <a:off x="10607040" y="2560320"/>
            <a:ext cx="548640" cy="548640"/>
          </a:xfrm>
          <a:prstGeom prst="ellipse">
            <a:avLst/>
          </a:prstGeom>
          <a:solidFill>
            <a:srgbClr val="091823"/>
          </a:solidFill>
          <a:ln/>
        </p:spPr>
        <p:txBody>
          <a:bodyPr/>
          <a:lstStyle/>
          <a:p>
            <a:endParaRPr lang="en-US"/>
          </a:p>
        </p:txBody>
      </p:sp>
      <p:sp>
        <p:nvSpPr>
          <p:cNvPr id="23" name="Text 18"/>
          <p:cNvSpPr/>
          <p:nvPr/>
        </p:nvSpPr>
        <p:spPr>
          <a:xfrm>
            <a:off x="10607040" y="2560320"/>
            <a:ext cx="548640" cy="548640"/>
          </a:xfrm>
          <a:prstGeom prst="rect">
            <a:avLst/>
          </a:prstGeom>
          <a:noFill/>
          <a:ln/>
        </p:spPr>
        <p:txBody>
          <a:bodyPr wrap="square" rtlCol="0" anchor="ctr"/>
          <a:lstStyle/>
          <a:p>
            <a:pPr marL="0" indent="0" algn="ctr">
              <a:buNone/>
            </a:pPr>
            <a:r>
              <a:rPr lang="en-US" sz="1700" b="1" dirty="0">
                <a:solidFill>
                  <a:srgbClr val="FFFFFF"/>
                </a:solidFill>
                <a:latin typeface="Open Sans" pitchFamily="34" charset="0"/>
                <a:ea typeface="Open Sans" pitchFamily="34" charset="-122"/>
                <a:cs typeface="Open Sans" pitchFamily="34" charset="-120"/>
              </a:rPr>
              <a:t>3</a:t>
            </a:r>
            <a:endParaRPr lang="en-US" sz="1700" dirty="0"/>
          </a:p>
        </p:txBody>
      </p:sp>
      <p:sp>
        <p:nvSpPr>
          <p:cNvPr id="24" name="Text 19"/>
          <p:cNvSpPr/>
          <p:nvPr/>
        </p:nvSpPr>
        <p:spPr>
          <a:xfrm>
            <a:off x="8275320" y="3566160"/>
            <a:ext cx="3063240" cy="457200"/>
          </a:xfrm>
          <a:prstGeom prst="rect">
            <a:avLst/>
          </a:prstGeom>
          <a:noFill/>
          <a:ln/>
        </p:spPr>
        <p:txBody>
          <a:bodyPr wrap="square" rtlCol="0" anchor="ctr"/>
          <a:lstStyle/>
          <a:p>
            <a:pPr marL="0" indent="0">
              <a:buNone/>
            </a:pPr>
            <a:r>
              <a:rPr lang="en-US" sz="1750" b="1" dirty="0">
                <a:solidFill>
                  <a:srgbClr val="2169AD"/>
                </a:solidFill>
                <a:latin typeface="Open Sans" pitchFamily="34" charset="0"/>
                <a:ea typeface="Open Sans" pitchFamily="34" charset="-122"/>
                <a:cs typeface="Open Sans" pitchFamily="34" charset="-120"/>
              </a:rPr>
              <a:t>Attach a sample report</a:t>
            </a:r>
            <a:endParaRPr lang="en-US" sz="1750" dirty="0"/>
          </a:p>
        </p:txBody>
      </p:sp>
      <p:sp>
        <p:nvSpPr>
          <p:cNvPr id="25" name="Text 20"/>
          <p:cNvSpPr/>
          <p:nvPr/>
        </p:nvSpPr>
        <p:spPr>
          <a:xfrm>
            <a:off x="8275320" y="4069080"/>
            <a:ext cx="3063240" cy="1097280"/>
          </a:xfrm>
          <a:prstGeom prst="rect">
            <a:avLst/>
          </a:prstGeom>
          <a:noFill/>
          <a:ln/>
        </p:spPr>
        <p:txBody>
          <a:bodyPr wrap="square" rtlCol="0" anchor="ctr"/>
          <a:lstStyle/>
          <a:p>
            <a:pPr marL="0" indent="0">
              <a:lnSpc>
                <a:spcPct val="105000"/>
              </a:lnSpc>
              <a:buNone/>
            </a:pPr>
            <a:endParaRPr lang="en-US" sz="1250" dirty="0"/>
          </a:p>
        </p:txBody>
      </p:sp>
      <p:sp>
        <p:nvSpPr>
          <p:cNvPr id="26" name="Shape 21"/>
          <p:cNvSpPr/>
          <p:nvPr/>
        </p:nvSpPr>
        <p:spPr>
          <a:xfrm>
            <a:off x="548640" y="5440680"/>
            <a:ext cx="11109960" cy="658368"/>
          </a:xfrm>
          <a:prstGeom prst="roundRect">
            <a:avLst>
              <a:gd name="adj" fmla="val 13889"/>
            </a:avLst>
          </a:prstGeom>
          <a:solidFill>
            <a:srgbClr val="091823"/>
          </a:solidFill>
          <a:ln/>
        </p:spPr>
        <p:txBody>
          <a:bodyPr/>
          <a:lstStyle/>
          <a:p>
            <a:endParaRPr lang="en-US"/>
          </a:p>
        </p:txBody>
      </p:sp>
      <p:pic>
        <p:nvPicPr>
          <p:cNvPr id="27" name="Image 3" descr="icons_dlc/warning_gold.png"/>
          <p:cNvPicPr>
            <a:picLocks noChangeAspect="1"/>
          </p:cNvPicPr>
          <p:nvPr/>
        </p:nvPicPr>
        <p:blipFill>
          <a:blip r:embed="rId6"/>
          <a:stretch>
            <a:fillRect/>
          </a:stretch>
        </p:blipFill>
        <p:spPr>
          <a:xfrm>
            <a:off x="822960" y="5605272"/>
            <a:ext cx="347472" cy="347472"/>
          </a:xfrm>
          <a:prstGeom prst="rect">
            <a:avLst/>
          </a:prstGeom>
        </p:spPr>
      </p:pic>
      <p:sp>
        <p:nvSpPr>
          <p:cNvPr id="28" name="Text 22"/>
          <p:cNvSpPr/>
          <p:nvPr/>
        </p:nvSpPr>
        <p:spPr>
          <a:xfrm>
            <a:off x="1280160" y="5440680"/>
            <a:ext cx="10149840" cy="658368"/>
          </a:xfrm>
          <a:prstGeom prst="rect">
            <a:avLst/>
          </a:prstGeom>
          <a:noFill/>
          <a:ln/>
        </p:spPr>
        <p:txBody>
          <a:bodyPr wrap="square" rtlCol="0" anchor="ctr"/>
          <a:lstStyle/>
          <a:p>
            <a:pPr marL="0" indent="0">
              <a:buNone/>
            </a:pPr>
            <a:r>
              <a:rPr lang="en-US" sz="1250" b="1" dirty="0">
                <a:solidFill>
                  <a:srgbClr val="FFC20E"/>
                </a:solidFill>
                <a:latin typeface="Open Sans" pitchFamily="34" charset="0"/>
                <a:ea typeface="Open Sans" pitchFamily="34" charset="-122"/>
                <a:cs typeface="Open Sans" pitchFamily="34" charset="-120"/>
              </a:rPr>
              <a:t>Don’t forget:  </a:t>
            </a:r>
            <a:r>
              <a:rPr lang="en-US" sz="1250" dirty="0">
                <a:solidFill>
                  <a:srgbClr val="CFE3F2"/>
                </a:solidFill>
                <a:latin typeface="Open Sans" pitchFamily="34" charset="0"/>
                <a:ea typeface="Open Sans" pitchFamily="34" charset="-122"/>
                <a:cs typeface="Open Sans" pitchFamily="34" charset="-120"/>
              </a:rPr>
              <a:t>If you answer “Yes” to the C137.9 configuration-report question, the sample report must be attached - or the review stalls.</a:t>
            </a:r>
            <a:endParaRPr lang="en-US" sz="1250" dirty="0"/>
          </a:p>
        </p:txBody>
      </p:sp>
      <p:pic>
        <p:nvPicPr>
          <p:cNvPr id="29" name="Image 4" descr="brand/dlc_wave.png"/>
          <p:cNvPicPr>
            <a:picLocks noChangeAspect="1"/>
          </p:cNvPicPr>
          <p:nvPr/>
        </p:nvPicPr>
        <p:blipFill>
          <a:blip r:embed="rId7"/>
          <a:stretch>
            <a:fillRect/>
          </a:stretch>
        </p:blipFill>
        <p:spPr>
          <a:xfrm>
            <a:off x="0" y="6245352"/>
            <a:ext cx="12191695" cy="640080"/>
          </a:xfrm>
          <a:prstGeom prst="rect">
            <a:avLst/>
          </a:prstGeom>
        </p:spPr>
      </p:pic>
      <p:pic>
        <p:nvPicPr>
          <p:cNvPr id="30" name="Image 5" descr="brand/dlc_mark_navy.png"/>
          <p:cNvPicPr>
            <a:picLocks noChangeAspect="1"/>
          </p:cNvPicPr>
          <p:nvPr/>
        </p:nvPicPr>
        <p:blipFill>
          <a:blip r:embed="rId8"/>
          <a:stretch>
            <a:fillRect/>
          </a:stretch>
        </p:blipFill>
        <p:spPr>
          <a:xfrm>
            <a:off x="11430000" y="6400800"/>
            <a:ext cx="457200" cy="183794"/>
          </a:xfrm>
          <a:prstGeom prst="rect">
            <a:avLst/>
          </a:prstGeom>
        </p:spPr>
      </p:pic>
      <p:sp>
        <p:nvSpPr>
          <p:cNvPr id="31" name="Text 23"/>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23</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02336"/>
            <a:ext cx="10972800" cy="274320"/>
          </a:xfrm>
          <a:prstGeom prst="rect">
            <a:avLst/>
          </a:prstGeom>
          <a:noFill/>
          <a:ln/>
        </p:spPr>
        <p:txBody>
          <a:bodyPr wrap="square" rtlCol="0" anchor="ctr"/>
          <a:lstStyle/>
          <a:p>
            <a:pPr marL="0" indent="0" algn="l">
              <a:buNone/>
            </a:pPr>
            <a:r>
              <a:rPr lang="en-US" sz="1200" b="1" kern="0" spc="200" dirty="0">
                <a:solidFill>
                  <a:srgbClr val="30AE4C"/>
                </a:solidFill>
                <a:latin typeface="Open Sans SemiBold" pitchFamily="34" charset="0"/>
                <a:ea typeface="Open Sans SemiBold" pitchFamily="34" charset="-122"/>
                <a:cs typeface="Open Sans SemiBold" pitchFamily="34" charset="-120"/>
              </a:rPr>
              <a:t>LEARN FROM OTHERS</a:t>
            </a:r>
            <a:endParaRPr lang="en-US" sz="1200" dirty="0"/>
          </a:p>
        </p:txBody>
      </p:sp>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Common Mistakes to Avoid</a:t>
            </a:r>
            <a:endParaRPr lang="en-US" sz="3100" dirty="0"/>
          </a:p>
        </p:txBody>
      </p:sp>
      <p:sp>
        <p:nvSpPr>
          <p:cNvPr id="4" name="Shape 2"/>
          <p:cNvSpPr/>
          <p:nvPr/>
        </p:nvSpPr>
        <p:spPr>
          <a:xfrm>
            <a:off x="548640" y="1600200"/>
            <a:ext cx="5394960" cy="1033272"/>
          </a:xfrm>
          <a:prstGeom prst="roundRect">
            <a:avLst>
              <a:gd name="adj" fmla="val 8850"/>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5" name="Shape 3"/>
          <p:cNvSpPr/>
          <p:nvPr/>
        </p:nvSpPr>
        <p:spPr>
          <a:xfrm>
            <a:off x="804672" y="1865376"/>
            <a:ext cx="512064" cy="512064"/>
          </a:xfrm>
          <a:prstGeom prst="ellipse">
            <a:avLst/>
          </a:prstGeom>
          <a:solidFill>
            <a:srgbClr val="FFC20E"/>
          </a:solidFill>
          <a:ln/>
        </p:spPr>
        <p:txBody>
          <a:bodyPr/>
          <a:lstStyle/>
          <a:p>
            <a:endParaRPr lang="en-US"/>
          </a:p>
        </p:txBody>
      </p:sp>
      <p:pic>
        <p:nvPicPr>
          <p:cNvPr id="6" name="Image 0" descr="icons_dlc/warning_navy.png"/>
          <p:cNvPicPr>
            <a:picLocks noChangeAspect="1"/>
          </p:cNvPicPr>
          <p:nvPr/>
        </p:nvPicPr>
        <p:blipFill>
          <a:blip r:embed="rId3"/>
          <a:stretch>
            <a:fillRect/>
          </a:stretch>
        </p:blipFill>
        <p:spPr>
          <a:xfrm>
            <a:off x="942929" y="2003633"/>
            <a:ext cx="235549" cy="235549"/>
          </a:xfrm>
          <a:prstGeom prst="rect">
            <a:avLst/>
          </a:prstGeom>
        </p:spPr>
      </p:pic>
      <p:sp>
        <p:nvSpPr>
          <p:cNvPr id="7" name="Text 4"/>
          <p:cNvSpPr/>
          <p:nvPr/>
        </p:nvSpPr>
        <p:spPr>
          <a:xfrm>
            <a:off x="1463040" y="1929384"/>
            <a:ext cx="4343400" cy="36576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Missing signatures</a:t>
            </a:r>
            <a:endParaRPr lang="en-US" sz="1400" dirty="0"/>
          </a:p>
        </p:txBody>
      </p:sp>
      <p:sp>
        <p:nvSpPr>
          <p:cNvPr id="8" name="Text 5"/>
          <p:cNvSpPr/>
          <p:nvPr/>
        </p:nvSpPr>
        <p:spPr>
          <a:xfrm>
            <a:off x="1463040" y="2093976"/>
            <a:ext cx="4389120" cy="502920"/>
          </a:xfrm>
          <a:prstGeom prst="rect">
            <a:avLst/>
          </a:prstGeom>
          <a:noFill/>
          <a:ln/>
        </p:spPr>
        <p:txBody>
          <a:bodyPr wrap="square" rtlCol="0" anchor="ctr"/>
          <a:lstStyle/>
          <a:p>
            <a:pPr marL="0" indent="0">
              <a:buNone/>
            </a:pPr>
            <a:endParaRPr lang="en-US" sz="1100" dirty="0"/>
          </a:p>
        </p:txBody>
      </p:sp>
      <p:sp>
        <p:nvSpPr>
          <p:cNvPr id="9" name="Shape 6"/>
          <p:cNvSpPr/>
          <p:nvPr/>
        </p:nvSpPr>
        <p:spPr>
          <a:xfrm>
            <a:off x="6172200" y="1600200"/>
            <a:ext cx="5394960" cy="1033272"/>
          </a:xfrm>
          <a:prstGeom prst="roundRect">
            <a:avLst>
              <a:gd name="adj" fmla="val 8850"/>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10" name="Shape 7"/>
          <p:cNvSpPr/>
          <p:nvPr/>
        </p:nvSpPr>
        <p:spPr>
          <a:xfrm>
            <a:off x="6428232" y="1865376"/>
            <a:ext cx="512064" cy="512064"/>
          </a:xfrm>
          <a:prstGeom prst="ellipse">
            <a:avLst/>
          </a:prstGeom>
          <a:solidFill>
            <a:srgbClr val="FFC20E"/>
          </a:solidFill>
          <a:ln/>
        </p:spPr>
        <p:txBody>
          <a:bodyPr/>
          <a:lstStyle/>
          <a:p>
            <a:endParaRPr lang="en-US"/>
          </a:p>
        </p:txBody>
      </p:sp>
      <p:pic>
        <p:nvPicPr>
          <p:cNvPr id="11" name="Image 1" descr="icons_dlc/warning_navy.png"/>
          <p:cNvPicPr>
            <a:picLocks noChangeAspect="1"/>
          </p:cNvPicPr>
          <p:nvPr/>
        </p:nvPicPr>
        <p:blipFill>
          <a:blip r:embed="rId3"/>
          <a:stretch>
            <a:fillRect/>
          </a:stretch>
        </p:blipFill>
        <p:spPr>
          <a:xfrm>
            <a:off x="6566489" y="2003633"/>
            <a:ext cx="235549" cy="235549"/>
          </a:xfrm>
          <a:prstGeom prst="rect">
            <a:avLst/>
          </a:prstGeom>
        </p:spPr>
      </p:pic>
      <p:sp>
        <p:nvSpPr>
          <p:cNvPr id="12" name="Text 8"/>
          <p:cNvSpPr/>
          <p:nvPr/>
        </p:nvSpPr>
        <p:spPr>
          <a:xfrm>
            <a:off x="7086600" y="1908874"/>
            <a:ext cx="4343400" cy="36576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Incorrect document or citation</a:t>
            </a:r>
            <a:endParaRPr lang="en-US" sz="1400" dirty="0"/>
          </a:p>
        </p:txBody>
      </p:sp>
      <p:sp>
        <p:nvSpPr>
          <p:cNvPr id="13" name="Text 9"/>
          <p:cNvSpPr/>
          <p:nvPr/>
        </p:nvSpPr>
        <p:spPr>
          <a:xfrm>
            <a:off x="7086600" y="2093976"/>
            <a:ext cx="4389120" cy="502920"/>
          </a:xfrm>
          <a:prstGeom prst="rect">
            <a:avLst/>
          </a:prstGeom>
          <a:noFill/>
          <a:ln/>
        </p:spPr>
        <p:txBody>
          <a:bodyPr wrap="square" rtlCol="0" anchor="ctr"/>
          <a:lstStyle/>
          <a:p>
            <a:pPr marL="0" indent="0">
              <a:buNone/>
            </a:pPr>
            <a:endParaRPr lang="en-US" sz="1100" dirty="0"/>
          </a:p>
        </p:txBody>
      </p:sp>
      <p:sp>
        <p:nvSpPr>
          <p:cNvPr id="14" name="Shape 10"/>
          <p:cNvSpPr/>
          <p:nvPr/>
        </p:nvSpPr>
        <p:spPr>
          <a:xfrm>
            <a:off x="548640" y="2770632"/>
            <a:ext cx="5394960" cy="1033272"/>
          </a:xfrm>
          <a:prstGeom prst="roundRect">
            <a:avLst>
              <a:gd name="adj" fmla="val 8850"/>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15" name="Shape 11"/>
          <p:cNvSpPr/>
          <p:nvPr/>
        </p:nvSpPr>
        <p:spPr>
          <a:xfrm>
            <a:off x="804672" y="3035808"/>
            <a:ext cx="512064" cy="512064"/>
          </a:xfrm>
          <a:prstGeom prst="ellipse">
            <a:avLst/>
          </a:prstGeom>
          <a:solidFill>
            <a:srgbClr val="FFC20E"/>
          </a:solidFill>
          <a:ln/>
        </p:spPr>
        <p:txBody>
          <a:bodyPr/>
          <a:lstStyle/>
          <a:p>
            <a:endParaRPr lang="en-US"/>
          </a:p>
        </p:txBody>
      </p:sp>
      <p:pic>
        <p:nvPicPr>
          <p:cNvPr id="16" name="Image 2" descr="icons_dlc/warning_navy.png"/>
          <p:cNvPicPr>
            <a:picLocks noChangeAspect="1"/>
          </p:cNvPicPr>
          <p:nvPr/>
        </p:nvPicPr>
        <p:blipFill>
          <a:blip r:embed="rId3"/>
          <a:stretch>
            <a:fillRect/>
          </a:stretch>
        </p:blipFill>
        <p:spPr>
          <a:xfrm>
            <a:off x="942929" y="3174065"/>
            <a:ext cx="235549" cy="235549"/>
          </a:xfrm>
          <a:prstGeom prst="rect">
            <a:avLst/>
          </a:prstGeom>
        </p:spPr>
      </p:pic>
      <p:sp>
        <p:nvSpPr>
          <p:cNvPr id="17" name="Text 12"/>
          <p:cNvSpPr/>
          <p:nvPr/>
        </p:nvSpPr>
        <p:spPr>
          <a:xfrm>
            <a:off x="1463040" y="3117954"/>
            <a:ext cx="4343400" cy="36576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“No” to a required capability</a:t>
            </a:r>
            <a:endParaRPr lang="en-US" sz="1400" dirty="0"/>
          </a:p>
        </p:txBody>
      </p:sp>
      <p:sp>
        <p:nvSpPr>
          <p:cNvPr id="18" name="Text 13"/>
          <p:cNvSpPr/>
          <p:nvPr/>
        </p:nvSpPr>
        <p:spPr>
          <a:xfrm>
            <a:off x="1463040" y="3264408"/>
            <a:ext cx="4389120" cy="502920"/>
          </a:xfrm>
          <a:prstGeom prst="rect">
            <a:avLst/>
          </a:prstGeom>
          <a:noFill/>
          <a:ln/>
        </p:spPr>
        <p:txBody>
          <a:bodyPr wrap="square" rtlCol="0" anchor="ctr"/>
          <a:lstStyle/>
          <a:p>
            <a:pPr marL="0" indent="0">
              <a:buNone/>
            </a:pPr>
            <a:endParaRPr lang="en-US" sz="1100" dirty="0"/>
          </a:p>
        </p:txBody>
      </p:sp>
      <p:sp>
        <p:nvSpPr>
          <p:cNvPr id="19" name="Shape 14"/>
          <p:cNvSpPr/>
          <p:nvPr/>
        </p:nvSpPr>
        <p:spPr>
          <a:xfrm>
            <a:off x="6172200" y="2770632"/>
            <a:ext cx="5394960" cy="1033272"/>
          </a:xfrm>
          <a:prstGeom prst="roundRect">
            <a:avLst>
              <a:gd name="adj" fmla="val 8850"/>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20" name="Shape 15"/>
          <p:cNvSpPr/>
          <p:nvPr/>
        </p:nvSpPr>
        <p:spPr>
          <a:xfrm>
            <a:off x="6428232" y="3035808"/>
            <a:ext cx="512064" cy="512064"/>
          </a:xfrm>
          <a:prstGeom prst="ellipse">
            <a:avLst/>
          </a:prstGeom>
          <a:solidFill>
            <a:srgbClr val="FFC20E"/>
          </a:solidFill>
          <a:ln/>
        </p:spPr>
        <p:txBody>
          <a:bodyPr/>
          <a:lstStyle/>
          <a:p>
            <a:endParaRPr lang="en-US"/>
          </a:p>
        </p:txBody>
      </p:sp>
      <p:pic>
        <p:nvPicPr>
          <p:cNvPr id="21" name="Image 3" descr="icons_dlc/warning_navy.png"/>
          <p:cNvPicPr>
            <a:picLocks noChangeAspect="1"/>
          </p:cNvPicPr>
          <p:nvPr/>
        </p:nvPicPr>
        <p:blipFill>
          <a:blip r:embed="rId3"/>
          <a:stretch>
            <a:fillRect/>
          </a:stretch>
        </p:blipFill>
        <p:spPr>
          <a:xfrm>
            <a:off x="6566489" y="3174065"/>
            <a:ext cx="235549" cy="235549"/>
          </a:xfrm>
          <a:prstGeom prst="rect">
            <a:avLst/>
          </a:prstGeom>
        </p:spPr>
      </p:pic>
      <p:sp>
        <p:nvSpPr>
          <p:cNvPr id="22" name="Text 16"/>
          <p:cNvSpPr/>
          <p:nvPr/>
        </p:nvSpPr>
        <p:spPr>
          <a:xfrm>
            <a:off x="7086600" y="3097669"/>
            <a:ext cx="4343400" cy="36576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Single-source where both needed</a:t>
            </a:r>
            <a:endParaRPr lang="en-US" sz="1400" dirty="0"/>
          </a:p>
        </p:txBody>
      </p:sp>
      <p:sp>
        <p:nvSpPr>
          <p:cNvPr id="23" name="Text 17"/>
          <p:cNvSpPr/>
          <p:nvPr/>
        </p:nvSpPr>
        <p:spPr>
          <a:xfrm>
            <a:off x="7086600" y="3264408"/>
            <a:ext cx="4389120" cy="502920"/>
          </a:xfrm>
          <a:prstGeom prst="rect">
            <a:avLst/>
          </a:prstGeom>
          <a:noFill/>
          <a:ln/>
        </p:spPr>
        <p:txBody>
          <a:bodyPr wrap="square" rtlCol="0" anchor="ctr"/>
          <a:lstStyle/>
          <a:p>
            <a:pPr marL="0" indent="0">
              <a:buNone/>
            </a:pPr>
            <a:endParaRPr lang="en-US" sz="1100" dirty="0"/>
          </a:p>
        </p:txBody>
      </p:sp>
      <p:sp>
        <p:nvSpPr>
          <p:cNvPr id="24" name="Shape 18"/>
          <p:cNvSpPr/>
          <p:nvPr/>
        </p:nvSpPr>
        <p:spPr>
          <a:xfrm>
            <a:off x="548640" y="3941064"/>
            <a:ext cx="5394960" cy="1033272"/>
          </a:xfrm>
          <a:prstGeom prst="roundRect">
            <a:avLst>
              <a:gd name="adj" fmla="val 8850"/>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25" name="Shape 19"/>
          <p:cNvSpPr/>
          <p:nvPr/>
        </p:nvSpPr>
        <p:spPr>
          <a:xfrm>
            <a:off x="804672" y="4206240"/>
            <a:ext cx="512064" cy="512064"/>
          </a:xfrm>
          <a:prstGeom prst="ellipse">
            <a:avLst/>
          </a:prstGeom>
          <a:solidFill>
            <a:srgbClr val="FFC20E"/>
          </a:solidFill>
          <a:ln/>
        </p:spPr>
        <p:txBody>
          <a:bodyPr/>
          <a:lstStyle/>
          <a:p>
            <a:endParaRPr lang="en-US"/>
          </a:p>
        </p:txBody>
      </p:sp>
      <p:pic>
        <p:nvPicPr>
          <p:cNvPr id="26" name="Image 4" descr="icons_dlc/warning_navy.png"/>
          <p:cNvPicPr>
            <a:picLocks noChangeAspect="1"/>
          </p:cNvPicPr>
          <p:nvPr/>
        </p:nvPicPr>
        <p:blipFill>
          <a:blip r:embed="rId3"/>
          <a:stretch>
            <a:fillRect/>
          </a:stretch>
        </p:blipFill>
        <p:spPr>
          <a:xfrm>
            <a:off x="942929" y="4344497"/>
            <a:ext cx="235549" cy="235549"/>
          </a:xfrm>
          <a:prstGeom prst="rect">
            <a:avLst/>
          </a:prstGeom>
        </p:spPr>
      </p:pic>
      <p:sp>
        <p:nvSpPr>
          <p:cNvPr id="27" name="Text 20"/>
          <p:cNvSpPr/>
          <p:nvPr/>
        </p:nvSpPr>
        <p:spPr>
          <a:xfrm>
            <a:off x="1463040" y="4287037"/>
            <a:ext cx="4343400" cy="36576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Docs that don’t show the capability</a:t>
            </a:r>
            <a:endParaRPr lang="en-US" sz="1400" dirty="0"/>
          </a:p>
        </p:txBody>
      </p:sp>
      <p:sp>
        <p:nvSpPr>
          <p:cNvPr id="28" name="Text 21"/>
          <p:cNvSpPr/>
          <p:nvPr/>
        </p:nvSpPr>
        <p:spPr>
          <a:xfrm>
            <a:off x="1463040" y="4434840"/>
            <a:ext cx="4389120" cy="502920"/>
          </a:xfrm>
          <a:prstGeom prst="rect">
            <a:avLst/>
          </a:prstGeom>
          <a:noFill/>
          <a:ln/>
        </p:spPr>
        <p:txBody>
          <a:bodyPr wrap="square" rtlCol="0" anchor="ctr"/>
          <a:lstStyle/>
          <a:p>
            <a:pPr marL="0" indent="0">
              <a:buNone/>
            </a:pPr>
            <a:endParaRPr lang="en-US" sz="1100" dirty="0"/>
          </a:p>
        </p:txBody>
      </p:sp>
      <p:sp>
        <p:nvSpPr>
          <p:cNvPr id="29" name="Shape 22"/>
          <p:cNvSpPr/>
          <p:nvPr/>
        </p:nvSpPr>
        <p:spPr>
          <a:xfrm>
            <a:off x="6172200" y="3941064"/>
            <a:ext cx="5394960" cy="1033272"/>
          </a:xfrm>
          <a:prstGeom prst="roundRect">
            <a:avLst>
              <a:gd name="adj" fmla="val 8850"/>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30" name="Shape 23"/>
          <p:cNvSpPr/>
          <p:nvPr/>
        </p:nvSpPr>
        <p:spPr>
          <a:xfrm>
            <a:off x="6428232" y="4206240"/>
            <a:ext cx="512064" cy="512064"/>
          </a:xfrm>
          <a:prstGeom prst="ellipse">
            <a:avLst/>
          </a:prstGeom>
          <a:solidFill>
            <a:srgbClr val="FFC20E"/>
          </a:solidFill>
          <a:ln/>
        </p:spPr>
        <p:txBody>
          <a:bodyPr/>
          <a:lstStyle/>
          <a:p>
            <a:endParaRPr lang="en-US"/>
          </a:p>
        </p:txBody>
      </p:sp>
      <p:pic>
        <p:nvPicPr>
          <p:cNvPr id="31" name="Image 5" descr="icons_dlc/warning_navy.png"/>
          <p:cNvPicPr>
            <a:picLocks noChangeAspect="1"/>
          </p:cNvPicPr>
          <p:nvPr/>
        </p:nvPicPr>
        <p:blipFill>
          <a:blip r:embed="rId3"/>
          <a:stretch>
            <a:fillRect/>
          </a:stretch>
        </p:blipFill>
        <p:spPr>
          <a:xfrm>
            <a:off x="6566489" y="4344497"/>
            <a:ext cx="235549" cy="235549"/>
          </a:xfrm>
          <a:prstGeom prst="rect">
            <a:avLst/>
          </a:prstGeom>
        </p:spPr>
      </p:pic>
      <p:sp>
        <p:nvSpPr>
          <p:cNvPr id="32" name="Text 24"/>
          <p:cNvSpPr/>
          <p:nvPr/>
        </p:nvSpPr>
        <p:spPr>
          <a:xfrm>
            <a:off x="7086600" y="4297680"/>
            <a:ext cx="4343400" cy="36576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Incomplete gateway details</a:t>
            </a:r>
            <a:endParaRPr lang="en-US" sz="1400" dirty="0"/>
          </a:p>
        </p:txBody>
      </p:sp>
      <p:sp>
        <p:nvSpPr>
          <p:cNvPr id="33" name="Text 25"/>
          <p:cNvSpPr/>
          <p:nvPr/>
        </p:nvSpPr>
        <p:spPr>
          <a:xfrm>
            <a:off x="7086600" y="4434840"/>
            <a:ext cx="4389120" cy="502920"/>
          </a:xfrm>
          <a:prstGeom prst="rect">
            <a:avLst/>
          </a:prstGeom>
          <a:noFill/>
          <a:ln/>
        </p:spPr>
        <p:txBody>
          <a:bodyPr wrap="square" rtlCol="0" anchor="ctr"/>
          <a:lstStyle/>
          <a:p>
            <a:pPr marL="0" indent="0">
              <a:buNone/>
            </a:pPr>
            <a:endParaRPr lang="en-US" sz="1100" dirty="0"/>
          </a:p>
        </p:txBody>
      </p:sp>
      <p:sp>
        <p:nvSpPr>
          <p:cNvPr id="34" name="Shape 26"/>
          <p:cNvSpPr/>
          <p:nvPr/>
        </p:nvSpPr>
        <p:spPr>
          <a:xfrm>
            <a:off x="548640" y="5064277"/>
            <a:ext cx="5394960" cy="1033272"/>
          </a:xfrm>
          <a:prstGeom prst="roundRect">
            <a:avLst>
              <a:gd name="adj" fmla="val 8850"/>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35" name="Shape 27"/>
          <p:cNvSpPr/>
          <p:nvPr/>
        </p:nvSpPr>
        <p:spPr>
          <a:xfrm>
            <a:off x="804672" y="5376672"/>
            <a:ext cx="512064" cy="512064"/>
          </a:xfrm>
          <a:prstGeom prst="ellipse">
            <a:avLst/>
          </a:prstGeom>
          <a:solidFill>
            <a:srgbClr val="FFC20E"/>
          </a:solidFill>
          <a:ln/>
        </p:spPr>
        <p:txBody>
          <a:bodyPr/>
          <a:lstStyle/>
          <a:p>
            <a:endParaRPr lang="en-US"/>
          </a:p>
        </p:txBody>
      </p:sp>
      <p:pic>
        <p:nvPicPr>
          <p:cNvPr id="36" name="Image 6" descr="icons_dlc/warning_navy.png"/>
          <p:cNvPicPr>
            <a:picLocks noChangeAspect="1"/>
          </p:cNvPicPr>
          <p:nvPr/>
        </p:nvPicPr>
        <p:blipFill>
          <a:blip r:embed="rId3"/>
          <a:stretch>
            <a:fillRect/>
          </a:stretch>
        </p:blipFill>
        <p:spPr>
          <a:xfrm>
            <a:off x="942929" y="5514929"/>
            <a:ext cx="235549" cy="235549"/>
          </a:xfrm>
          <a:prstGeom prst="rect">
            <a:avLst/>
          </a:prstGeom>
        </p:spPr>
      </p:pic>
      <p:sp>
        <p:nvSpPr>
          <p:cNvPr id="37" name="Text 28"/>
          <p:cNvSpPr/>
          <p:nvPr/>
        </p:nvSpPr>
        <p:spPr>
          <a:xfrm>
            <a:off x="1454993" y="5398033"/>
            <a:ext cx="4343400" cy="36576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No sample C137.9 report</a:t>
            </a:r>
            <a:endParaRPr lang="en-US" sz="1400" dirty="0"/>
          </a:p>
        </p:txBody>
      </p:sp>
      <p:sp>
        <p:nvSpPr>
          <p:cNvPr id="38" name="Text 29"/>
          <p:cNvSpPr/>
          <p:nvPr/>
        </p:nvSpPr>
        <p:spPr>
          <a:xfrm>
            <a:off x="1463040" y="5605272"/>
            <a:ext cx="4389120" cy="502920"/>
          </a:xfrm>
          <a:prstGeom prst="rect">
            <a:avLst/>
          </a:prstGeom>
          <a:noFill/>
          <a:ln/>
        </p:spPr>
        <p:txBody>
          <a:bodyPr wrap="square" rtlCol="0" anchor="ctr"/>
          <a:lstStyle/>
          <a:p>
            <a:pPr marL="0" indent="0">
              <a:buNone/>
            </a:pPr>
            <a:endParaRPr lang="en-US" sz="1100" dirty="0"/>
          </a:p>
        </p:txBody>
      </p:sp>
      <p:sp>
        <p:nvSpPr>
          <p:cNvPr id="39" name="Shape 30"/>
          <p:cNvSpPr/>
          <p:nvPr/>
        </p:nvSpPr>
        <p:spPr>
          <a:xfrm>
            <a:off x="6172200" y="5111496"/>
            <a:ext cx="5394960" cy="1033272"/>
          </a:xfrm>
          <a:prstGeom prst="roundRect">
            <a:avLst>
              <a:gd name="adj" fmla="val 8850"/>
            </a:avLst>
          </a:prstGeom>
          <a:solidFill>
            <a:srgbClr val="091823"/>
          </a:solidFill>
          <a:ln/>
          <a:effectLst>
            <a:outerShdw blurRad="152400" dist="50800" dir="5400000" algn="bl" rotWithShape="0">
              <a:srgbClr val="3A5A74">
                <a:alpha val="20000"/>
              </a:srgbClr>
            </a:outerShdw>
          </a:effectLst>
        </p:spPr>
        <p:txBody>
          <a:bodyPr/>
          <a:lstStyle/>
          <a:p>
            <a:endParaRPr lang="en-US"/>
          </a:p>
        </p:txBody>
      </p:sp>
      <p:sp>
        <p:nvSpPr>
          <p:cNvPr id="40" name="Shape 31"/>
          <p:cNvSpPr/>
          <p:nvPr/>
        </p:nvSpPr>
        <p:spPr>
          <a:xfrm>
            <a:off x="6428232" y="5376672"/>
            <a:ext cx="512064" cy="512064"/>
          </a:xfrm>
          <a:prstGeom prst="ellipse">
            <a:avLst/>
          </a:prstGeom>
          <a:solidFill>
            <a:srgbClr val="30AE4C"/>
          </a:solidFill>
          <a:ln/>
        </p:spPr>
        <p:txBody>
          <a:bodyPr/>
          <a:lstStyle/>
          <a:p>
            <a:endParaRPr lang="en-US"/>
          </a:p>
        </p:txBody>
      </p:sp>
      <p:pic>
        <p:nvPicPr>
          <p:cNvPr id="41" name="Image 7" descr="icons_dlc/check_white.png"/>
          <p:cNvPicPr>
            <a:picLocks noChangeAspect="1"/>
          </p:cNvPicPr>
          <p:nvPr/>
        </p:nvPicPr>
        <p:blipFill>
          <a:blip r:embed="rId4"/>
          <a:stretch>
            <a:fillRect/>
          </a:stretch>
        </p:blipFill>
        <p:spPr>
          <a:xfrm>
            <a:off x="6566489" y="5514929"/>
            <a:ext cx="235549" cy="235549"/>
          </a:xfrm>
          <a:prstGeom prst="rect">
            <a:avLst/>
          </a:prstGeom>
        </p:spPr>
      </p:pic>
      <p:sp>
        <p:nvSpPr>
          <p:cNvPr id="42" name="Text 32"/>
          <p:cNvSpPr/>
          <p:nvPr/>
        </p:nvSpPr>
        <p:spPr>
          <a:xfrm>
            <a:off x="7086600" y="5257800"/>
            <a:ext cx="4343400" cy="365760"/>
          </a:xfrm>
          <a:prstGeom prst="rect">
            <a:avLst/>
          </a:prstGeom>
          <a:noFill/>
          <a:ln/>
        </p:spPr>
        <p:txBody>
          <a:bodyPr wrap="square" rtlCol="0" anchor="ctr"/>
          <a:lstStyle/>
          <a:p>
            <a:pPr marL="0" indent="0">
              <a:buNone/>
            </a:pPr>
            <a:r>
              <a:rPr lang="en-US" sz="1400" b="1" dirty="0">
                <a:solidFill>
                  <a:srgbClr val="FFFFFF"/>
                </a:solidFill>
                <a:latin typeface="Open Sans" pitchFamily="34" charset="0"/>
                <a:ea typeface="Open Sans" pitchFamily="34" charset="-122"/>
                <a:cs typeface="Open Sans" pitchFamily="34" charset="-120"/>
              </a:rPr>
              <a:t>Avoid all seven</a:t>
            </a:r>
            <a:endParaRPr lang="en-US" sz="1400" dirty="0"/>
          </a:p>
        </p:txBody>
      </p:sp>
      <p:sp>
        <p:nvSpPr>
          <p:cNvPr id="43" name="Text 33"/>
          <p:cNvSpPr/>
          <p:nvPr/>
        </p:nvSpPr>
        <p:spPr>
          <a:xfrm>
            <a:off x="7086600" y="5605272"/>
            <a:ext cx="4389120" cy="502920"/>
          </a:xfrm>
          <a:prstGeom prst="rect">
            <a:avLst/>
          </a:prstGeom>
          <a:noFill/>
          <a:ln/>
        </p:spPr>
        <p:txBody>
          <a:bodyPr wrap="square" rtlCol="0" anchor="ctr"/>
          <a:lstStyle/>
          <a:p>
            <a:pPr marL="0" indent="0">
              <a:buNone/>
            </a:pPr>
            <a:r>
              <a:rPr lang="en-US" sz="1100" dirty="0">
                <a:solidFill>
                  <a:srgbClr val="CFE3F2"/>
                </a:solidFill>
                <a:latin typeface="Open Sans" pitchFamily="34" charset="0"/>
                <a:ea typeface="Open Sans" pitchFamily="34" charset="-122"/>
                <a:cs typeface="Open Sans" pitchFamily="34" charset="-120"/>
              </a:rPr>
              <a:t>and you’re set up for a smooth, first-pass review under V5.2.</a:t>
            </a:r>
            <a:endParaRPr lang="en-US" sz="1100" dirty="0"/>
          </a:p>
        </p:txBody>
      </p:sp>
      <p:pic>
        <p:nvPicPr>
          <p:cNvPr id="44" name="Image 8" descr="brand/dlc_wave.png"/>
          <p:cNvPicPr>
            <a:picLocks noChangeAspect="1"/>
          </p:cNvPicPr>
          <p:nvPr/>
        </p:nvPicPr>
        <p:blipFill>
          <a:blip r:embed="rId5"/>
          <a:stretch>
            <a:fillRect/>
          </a:stretch>
        </p:blipFill>
        <p:spPr>
          <a:xfrm>
            <a:off x="0" y="6245352"/>
            <a:ext cx="12191695" cy="640080"/>
          </a:xfrm>
          <a:prstGeom prst="rect">
            <a:avLst/>
          </a:prstGeom>
        </p:spPr>
      </p:pic>
      <p:pic>
        <p:nvPicPr>
          <p:cNvPr id="45" name="Image 9" descr="brand/dlc_mark_navy.png"/>
          <p:cNvPicPr>
            <a:picLocks noChangeAspect="1"/>
          </p:cNvPicPr>
          <p:nvPr/>
        </p:nvPicPr>
        <p:blipFill>
          <a:blip r:embed="rId6"/>
          <a:stretch>
            <a:fillRect/>
          </a:stretch>
        </p:blipFill>
        <p:spPr>
          <a:xfrm>
            <a:off x="11430000" y="6400800"/>
            <a:ext cx="457200" cy="183794"/>
          </a:xfrm>
          <a:prstGeom prst="rect">
            <a:avLst/>
          </a:prstGeom>
        </p:spPr>
      </p:pic>
      <p:sp>
        <p:nvSpPr>
          <p:cNvPr id="46" name="Text 34"/>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24</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2">
    <p:bg>
      <p:bgPr>
        <a:solidFill>
          <a:srgbClr val="4FC6E0"/>
        </a:solidFill>
        <a:effectLst/>
      </p:bgPr>
    </p:bg>
    <p:spTree>
      <p:nvGrpSpPr>
        <p:cNvPr id="1" name=""/>
        <p:cNvGrpSpPr/>
        <p:nvPr/>
      </p:nvGrpSpPr>
      <p:grpSpPr>
        <a:xfrm>
          <a:off x="0" y="0"/>
          <a:ext cx="0" cy="0"/>
          <a:chOff x="0" y="0"/>
          <a:chExt cx="0" cy="0"/>
        </a:xfrm>
      </p:grpSpPr>
      <p:sp>
        <p:nvSpPr>
          <p:cNvPr id="3" name="Text 1"/>
          <p:cNvSpPr/>
          <p:nvPr/>
        </p:nvSpPr>
        <p:spPr>
          <a:xfrm>
            <a:off x="521208" y="676656"/>
            <a:ext cx="11064240" cy="640080"/>
          </a:xfrm>
          <a:prstGeom prst="rect">
            <a:avLst/>
          </a:prstGeom>
          <a:noFill/>
          <a:ln/>
        </p:spPr>
        <p:txBody>
          <a:bodyPr wrap="square" rtlCol="0" anchor="ctr"/>
          <a:lstStyle/>
          <a:p>
            <a:pPr marL="0" indent="0" algn="l">
              <a:buNone/>
            </a:pPr>
            <a:r>
              <a:rPr lang="en-US" sz="3100" b="1" dirty="0">
                <a:solidFill>
                  <a:srgbClr val="2169AD"/>
                </a:solidFill>
                <a:latin typeface="Open Sans" pitchFamily="34" charset="0"/>
                <a:ea typeface="Open Sans" pitchFamily="34" charset="-122"/>
                <a:cs typeface="Open Sans" pitchFamily="34" charset="-120"/>
              </a:rPr>
              <a:t>Private Label Systems Under V5.2</a:t>
            </a:r>
            <a:endParaRPr lang="en-US" sz="3100" dirty="0"/>
          </a:p>
        </p:txBody>
      </p:sp>
      <p:sp>
        <p:nvSpPr>
          <p:cNvPr id="4" name="Text 2"/>
          <p:cNvSpPr/>
          <p:nvPr/>
        </p:nvSpPr>
        <p:spPr>
          <a:xfrm>
            <a:off x="548640" y="1371600"/>
            <a:ext cx="10698480" cy="502920"/>
          </a:xfrm>
          <a:prstGeom prst="rect">
            <a:avLst/>
          </a:prstGeom>
          <a:noFill/>
          <a:ln/>
        </p:spPr>
        <p:txBody>
          <a:bodyPr wrap="square" rtlCol="0" anchor="ctr"/>
          <a:lstStyle/>
          <a:p>
            <a:pPr marL="0" indent="0">
              <a:buNone/>
            </a:pPr>
            <a:r>
              <a:rPr lang="en-US" sz="1350" dirty="0">
                <a:solidFill>
                  <a:srgbClr val="5A6B78"/>
                </a:solidFill>
                <a:latin typeface="Open Sans" pitchFamily="34" charset="0"/>
                <a:ea typeface="Open Sans" pitchFamily="34" charset="-122"/>
                <a:cs typeface="Open Sans" pitchFamily="34" charset="-120"/>
              </a:rPr>
              <a:t>A private label qualifies under the same Technical Requirements version and scope as its parent OEM system - if the OEM is V5.2, the private label can qualify under V5.2.</a:t>
            </a:r>
            <a:endParaRPr lang="en-US" sz="1350" dirty="0"/>
          </a:p>
        </p:txBody>
      </p:sp>
      <p:sp>
        <p:nvSpPr>
          <p:cNvPr id="5" name="Shape 3"/>
          <p:cNvSpPr/>
          <p:nvPr/>
        </p:nvSpPr>
        <p:spPr>
          <a:xfrm>
            <a:off x="548640" y="2103120"/>
            <a:ext cx="5394960" cy="1691640"/>
          </a:xfrm>
          <a:prstGeom prst="roundRect">
            <a:avLst>
              <a:gd name="adj" fmla="val 6486"/>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6" name="Shape 4"/>
          <p:cNvSpPr/>
          <p:nvPr/>
        </p:nvSpPr>
        <p:spPr>
          <a:xfrm>
            <a:off x="868680" y="2441448"/>
            <a:ext cx="777240" cy="777240"/>
          </a:xfrm>
          <a:prstGeom prst="ellipse">
            <a:avLst/>
          </a:prstGeom>
          <a:solidFill>
            <a:srgbClr val="2169AD"/>
          </a:solidFill>
          <a:ln/>
        </p:spPr>
        <p:txBody>
          <a:bodyPr/>
          <a:lstStyle/>
          <a:p>
            <a:endParaRPr lang="en-US"/>
          </a:p>
        </p:txBody>
      </p:sp>
      <p:pic>
        <p:nvPicPr>
          <p:cNvPr id="7" name="Image 0" descr="icons_dlc/tag_white.png"/>
          <p:cNvPicPr>
            <a:picLocks noChangeAspect="1"/>
          </p:cNvPicPr>
          <p:nvPr/>
        </p:nvPicPr>
        <p:blipFill>
          <a:blip r:embed="rId3"/>
          <a:stretch>
            <a:fillRect/>
          </a:stretch>
        </p:blipFill>
        <p:spPr>
          <a:xfrm>
            <a:off x="1078535" y="2651303"/>
            <a:ext cx="357530" cy="357530"/>
          </a:xfrm>
          <a:prstGeom prst="rect">
            <a:avLst/>
          </a:prstGeom>
        </p:spPr>
      </p:pic>
      <p:sp>
        <p:nvSpPr>
          <p:cNvPr id="8" name="Text 5"/>
          <p:cNvSpPr/>
          <p:nvPr/>
        </p:nvSpPr>
        <p:spPr>
          <a:xfrm>
            <a:off x="1828800" y="2350008"/>
            <a:ext cx="3931920" cy="411480"/>
          </a:xfrm>
          <a:prstGeom prst="rect">
            <a:avLst/>
          </a:prstGeom>
          <a:noFill/>
          <a:ln/>
        </p:spPr>
        <p:txBody>
          <a:bodyPr wrap="square" rtlCol="0" anchor="ctr"/>
          <a:lstStyle/>
          <a:p>
            <a:pPr marL="0" indent="0">
              <a:buNone/>
            </a:pPr>
            <a:r>
              <a:rPr lang="en-US" sz="1650" b="1" dirty="0">
                <a:solidFill>
                  <a:srgbClr val="2169AD"/>
                </a:solidFill>
                <a:latin typeface="Open Sans" pitchFamily="34" charset="0"/>
                <a:ea typeface="Open Sans" pitchFamily="34" charset="-122"/>
                <a:cs typeface="Open Sans" pitchFamily="34" charset="-120"/>
              </a:rPr>
              <a:t>New Private Label</a:t>
            </a:r>
            <a:endParaRPr lang="en-US" sz="1650" dirty="0"/>
          </a:p>
        </p:txBody>
      </p:sp>
      <p:sp>
        <p:nvSpPr>
          <p:cNvPr id="9" name="Text 6"/>
          <p:cNvSpPr/>
          <p:nvPr/>
        </p:nvSpPr>
        <p:spPr>
          <a:xfrm>
            <a:off x="1828800" y="2770632"/>
            <a:ext cx="3977640" cy="914400"/>
          </a:xfrm>
          <a:prstGeom prst="rect">
            <a:avLst/>
          </a:prstGeom>
          <a:noFill/>
          <a:ln/>
        </p:spPr>
        <p:txBody>
          <a:bodyPr wrap="square" rtlCol="0" anchor="ctr"/>
          <a:lstStyle/>
          <a:p>
            <a:pPr marL="0" indent="0">
              <a:buNone/>
            </a:pPr>
            <a:endParaRPr lang="en-US" sz="1250" dirty="0"/>
          </a:p>
        </p:txBody>
      </p:sp>
      <p:sp>
        <p:nvSpPr>
          <p:cNvPr id="10" name="Shape 7"/>
          <p:cNvSpPr/>
          <p:nvPr/>
        </p:nvSpPr>
        <p:spPr>
          <a:xfrm>
            <a:off x="6172200" y="2103120"/>
            <a:ext cx="5394960" cy="1691640"/>
          </a:xfrm>
          <a:prstGeom prst="roundRect">
            <a:avLst>
              <a:gd name="adj" fmla="val 6486"/>
            </a:avLst>
          </a:prstGeom>
          <a:solidFill>
            <a:srgbClr val="EAF4FB"/>
          </a:solidFill>
          <a:ln/>
          <a:effectLst>
            <a:outerShdw blurRad="152400" dist="50800" dir="5400000" algn="bl" rotWithShape="0">
              <a:srgbClr val="3A5A74">
                <a:alpha val="20000"/>
              </a:srgbClr>
            </a:outerShdw>
          </a:effectLst>
        </p:spPr>
        <p:txBody>
          <a:bodyPr/>
          <a:lstStyle/>
          <a:p>
            <a:endParaRPr lang="en-US"/>
          </a:p>
        </p:txBody>
      </p:sp>
      <p:sp>
        <p:nvSpPr>
          <p:cNvPr id="11" name="Shape 8"/>
          <p:cNvSpPr/>
          <p:nvPr/>
        </p:nvSpPr>
        <p:spPr>
          <a:xfrm>
            <a:off x="6492240" y="2441448"/>
            <a:ext cx="777240" cy="777240"/>
          </a:xfrm>
          <a:prstGeom prst="ellipse">
            <a:avLst/>
          </a:prstGeom>
          <a:solidFill>
            <a:srgbClr val="30AE4C"/>
          </a:solidFill>
          <a:ln/>
        </p:spPr>
        <p:txBody>
          <a:bodyPr/>
          <a:lstStyle/>
          <a:p>
            <a:endParaRPr lang="en-US"/>
          </a:p>
        </p:txBody>
      </p:sp>
      <p:pic>
        <p:nvPicPr>
          <p:cNvPr id="12" name="Image 1" descr="icons_dlc/edit_white.png"/>
          <p:cNvPicPr>
            <a:picLocks noChangeAspect="1"/>
          </p:cNvPicPr>
          <p:nvPr/>
        </p:nvPicPr>
        <p:blipFill>
          <a:blip r:embed="rId4"/>
          <a:stretch>
            <a:fillRect/>
          </a:stretch>
        </p:blipFill>
        <p:spPr>
          <a:xfrm>
            <a:off x="6702095" y="2651303"/>
            <a:ext cx="357530" cy="357530"/>
          </a:xfrm>
          <a:prstGeom prst="rect">
            <a:avLst/>
          </a:prstGeom>
        </p:spPr>
      </p:pic>
      <p:sp>
        <p:nvSpPr>
          <p:cNvPr id="13" name="Text 9"/>
          <p:cNvSpPr/>
          <p:nvPr/>
        </p:nvSpPr>
        <p:spPr>
          <a:xfrm>
            <a:off x="7452360" y="2350008"/>
            <a:ext cx="3931920" cy="411480"/>
          </a:xfrm>
          <a:prstGeom prst="rect">
            <a:avLst/>
          </a:prstGeom>
          <a:noFill/>
          <a:ln/>
        </p:spPr>
        <p:txBody>
          <a:bodyPr wrap="square" rtlCol="0" anchor="ctr"/>
          <a:lstStyle/>
          <a:p>
            <a:pPr marL="0" indent="0">
              <a:buNone/>
            </a:pPr>
            <a:r>
              <a:rPr lang="en-US" sz="1650" b="1" dirty="0">
                <a:solidFill>
                  <a:srgbClr val="2169AD"/>
                </a:solidFill>
                <a:latin typeface="Open Sans" pitchFamily="34" charset="0"/>
                <a:ea typeface="Open Sans" pitchFamily="34" charset="-122"/>
                <a:cs typeface="Open Sans" pitchFamily="34" charset="-120"/>
              </a:rPr>
              <a:t>Private Label Update</a:t>
            </a:r>
            <a:endParaRPr lang="en-US" sz="1650" dirty="0"/>
          </a:p>
        </p:txBody>
      </p:sp>
      <p:sp>
        <p:nvSpPr>
          <p:cNvPr id="14" name="Text 10"/>
          <p:cNvSpPr/>
          <p:nvPr/>
        </p:nvSpPr>
        <p:spPr>
          <a:xfrm>
            <a:off x="7452360" y="2770632"/>
            <a:ext cx="3977640" cy="914400"/>
          </a:xfrm>
          <a:prstGeom prst="rect">
            <a:avLst/>
          </a:prstGeom>
          <a:noFill/>
          <a:ln/>
        </p:spPr>
        <p:txBody>
          <a:bodyPr wrap="square" rtlCol="0" anchor="ctr"/>
          <a:lstStyle/>
          <a:p>
            <a:pPr marL="0" indent="0">
              <a:buNone/>
            </a:pPr>
            <a:endParaRPr lang="en-US" sz="1250" dirty="0"/>
          </a:p>
        </p:txBody>
      </p:sp>
      <p:sp>
        <p:nvSpPr>
          <p:cNvPr id="15" name="Shape 11"/>
          <p:cNvSpPr/>
          <p:nvPr/>
        </p:nvSpPr>
        <p:spPr>
          <a:xfrm>
            <a:off x="548640" y="4023360"/>
            <a:ext cx="6035040" cy="1783080"/>
          </a:xfrm>
          <a:prstGeom prst="roundRect">
            <a:avLst>
              <a:gd name="adj" fmla="val 6154"/>
            </a:avLst>
          </a:prstGeom>
          <a:solidFill>
            <a:srgbClr val="0086C9"/>
          </a:solidFill>
          <a:ln/>
          <a:effectLst>
            <a:outerShdw blurRad="152400" dist="50800" dir="5400000" algn="bl" rotWithShape="0">
              <a:srgbClr val="3A5A74">
                <a:alpha val="20000"/>
              </a:srgbClr>
            </a:outerShdw>
          </a:effectLst>
        </p:spPr>
        <p:txBody>
          <a:bodyPr/>
          <a:lstStyle/>
          <a:p>
            <a:endParaRPr lang="en-US"/>
          </a:p>
        </p:txBody>
      </p:sp>
      <p:sp>
        <p:nvSpPr>
          <p:cNvPr id="16" name="Text 12"/>
          <p:cNvSpPr/>
          <p:nvPr/>
        </p:nvSpPr>
        <p:spPr>
          <a:xfrm>
            <a:off x="822960" y="4206240"/>
            <a:ext cx="5486400" cy="411480"/>
          </a:xfrm>
          <a:prstGeom prst="rect">
            <a:avLst/>
          </a:prstGeom>
          <a:noFill/>
          <a:ln/>
        </p:spPr>
        <p:txBody>
          <a:bodyPr wrap="square" rtlCol="0" anchor="ctr"/>
          <a:lstStyle/>
          <a:p>
            <a:pPr marL="0" indent="0">
              <a:buNone/>
            </a:pPr>
            <a:r>
              <a:rPr lang="en-US" sz="1600" b="1" dirty="0">
                <a:solidFill>
                  <a:srgbClr val="FFFFFF"/>
                </a:solidFill>
                <a:latin typeface="Open Sans" pitchFamily="34" charset="0"/>
                <a:ea typeface="Open Sans" pitchFamily="34" charset="-122"/>
                <a:cs typeface="Open Sans" pitchFamily="34" charset="-120"/>
              </a:rPr>
              <a:t>Thermostat-integrated? Two agreements</a:t>
            </a:r>
            <a:endParaRPr lang="en-US" sz="1600" dirty="0"/>
          </a:p>
        </p:txBody>
      </p:sp>
      <p:sp>
        <p:nvSpPr>
          <p:cNvPr id="17" name="Text 13"/>
          <p:cNvSpPr/>
          <p:nvPr/>
        </p:nvSpPr>
        <p:spPr>
          <a:xfrm>
            <a:off x="822960" y="4663440"/>
            <a:ext cx="5577840" cy="640080"/>
          </a:xfrm>
          <a:prstGeom prst="rect">
            <a:avLst/>
          </a:prstGeom>
          <a:noFill/>
          <a:ln/>
        </p:spPr>
        <p:txBody>
          <a:bodyPr wrap="square" rtlCol="0" anchor="ctr"/>
          <a:lstStyle/>
          <a:p>
            <a:pPr marL="0" indent="0">
              <a:lnSpc>
                <a:spcPct val="120000"/>
              </a:lnSpc>
              <a:buNone/>
            </a:pPr>
            <a:r>
              <a:rPr lang="en-US" sz="1250" b="1" dirty="0">
                <a:solidFill>
                  <a:srgbClr val="CFE3F2"/>
                </a:solidFill>
                <a:latin typeface="Open Sans" pitchFamily="34" charset="0"/>
                <a:ea typeface="Open Sans" pitchFamily="34" charset="-122"/>
                <a:cs typeface="Open Sans" pitchFamily="34" charset="-120"/>
              </a:rPr>
              <a:t>1.  Private Label Agreement</a:t>
            </a:r>
            <a:endParaRPr lang="en-US" sz="1250" b="1" dirty="0"/>
          </a:p>
          <a:p>
            <a:pPr marL="0" indent="0">
              <a:lnSpc>
                <a:spcPct val="120000"/>
              </a:lnSpc>
              <a:buNone/>
            </a:pPr>
            <a:r>
              <a:rPr lang="en-US" sz="1250" b="1" dirty="0">
                <a:solidFill>
                  <a:srgbClr val="CFE3F2"/>
                </a:solidFill>
                <a:latin typeface="Open Sans" pitchFamily="34" charset="0"/>
                <a:ea typeface="Open Sans" pitchFamily="34" charset="-122"/>
                <a:cs typeface="Open Sans" pitchFamily="34" charset="-120"/>
              </a:rPr>
              <a:t>2.  NLC–Thermostat Manufacturer Agreement </a:t>
            </a:r>
            <a:endParaRPr lang="en-US" sz="1250" b="1" dirty="0"/>
          </a:p>
        </p:txBody>
      </p:sp>
      <p:sp>
        <p:nvSpPr>
          <p:cNvPr id="18" name="Text 14"/>
          <p:cNvSpPr/>
          <p:nvPr/>
        </p:nvSpPr>
        <p:spPr>
          <a:xfrm>
            <a:off x="822960" y="5349240"/>
            <a:ext cx="5577840" cy="365760"/>
          </a:xfrm>
          <a:prstGeom prst="rect">
            <a:avLst/>
          </a:prstGeom>
          <a:noFill/>
          <a:ln/>
        </p:spPr>
        <p:txBody>
          <a:bodyPr wrap="square" rtlCol="0" anchor="ctr"/>
          <a:lstStyle/>
          <a:p>
            <a:pPr marL="0" indent="0">
              <a:buNone/>
            </a:pPr>
            <a:endParaRPr lang="en-US" sz="1100" dirty="0"/>
          </a:p>
        </p:txBody>
      </p:sp>
      <p:sp>
        <p:nvSpPr>
          <p:cNvPr id="19" name="Shape 15"/>
          <p:cNvSpPr/>
          <p:nvPr/>
        </p:nvSpPr>
        <p:spPr>
          <a:xfrm>
            <a:off x="6766560" y="4023360"/>
            <a:ext cx="4892040" cy="1783080"/>
          </a:xfrm>
          <a:prstGeom prst="roundRect">
            <a:avLst>
              <a:gd name="adj" fmla="val 6154"/>
            </a:avLst>
          </a:prstGeom>
          <a:solidFill>
            <a:srgbClr val="F2F8FC"/>
          </a:solidFill>
          <a:ln/>
          <a:effectLst>
            <a:outerShdw blurRad="152400" dist="50800" dir="5400000" algn="bl" rotWithShape="0">
              <a:srgbClr val="3A5A74">
                <a:alpha val="20000"/>
              </a:srgbClr>
            </a:outerShdw>
          </a:effectLst>
        </p:spPr>
        <p:txBody>
          <a:bodyPr/>
          <a:lstStyle/>
          <a:p>
            <a:endParaRPr lang="en-US"/>
          </a:p>
        </p:txBody>
      </p:sp>
      <p:sp>
        <p:nvSpPr>
          <p:cNvPr id="20" name="Text 16"/>
          <p:cNvSpPr/>
          <p:nvPr/>
        </p:nvSpPr>
        <p:spPr>
          <a:xfrm>
            <a:off x="7040880" y="4160520"/>
            <a:ext cx="4389120" cy="365760"/>
          </a:xfrm>
          <a:prstGeom prst="rect">
            <a:avLst/>
          </a:prstGeom>
          <a:noFill/>
          <a:ln/>
        </p:spPr>
        <p:txBody>
          <a:bodyPr wrap="square" rtlCol="0" anchor="ctr"/>
          <a:lstStyle/>
          <a:p>
            <a:pPr marL="0" indent="0">
              <a:buNone/>
            </a:pPr>
            <a:r>
              <a:rPr lang="en-US" sz="1400" b="1" dirty="0">
                <a:solidFill>
                  <a:srgbClr val="2169AD"/>
                </a:solidFill>
                <a:latin typeface="Open Sans" pitchFamily="34" charset="0"/>
                <a:ea typeface="Open Sans" pitchFamily="34" charset="-122"/>
                <a:cs typeface="Open Sans" pitchFamily="34" charset="-120"/>
              </a:rPr>
              <a:t>Avoid these private-label delays</a:t>
            </a:r>
            <a:endParaRPr lang="en-US" sz="1400" dirty="0"/>
          </a:p>
        </p:txBody>
      </p:sp>
      <p:pic>
        <p:nvPicPr>
          <p:cNvPr id="21" name="Image 2" descr="icons_dlc/check_green.png"/>
          <p:cNvPicPr>
            <a:picLocks noChangeAspect="1"/>
          </p:cNvPicPr>
          <p:nvPr/>
        </p:nvPicPr>
        <p:blipFill>
          <a:blip r:embed="rId5"/>
          <a:stretch>
            <a:fillRect/>
          </a:stretch>
        </p:blipFill>
        <p:spPr>
          <a:xfrm>
            <a:off x="7040880" y="4553712"/>
            <a:ext cx="201168" cy="201168"/>
          </a:xfrm>
          <a:prstGeom prst="rect">
            <a:avLst/>
          </a:prstGeom>
        </p:spPr>
      </p:pic>
      <p:sp>
        <p:nvSpPr>
          <p:cNvPr id="22" name="Text 17"/>
          <p:cNvSpPr/>
          <p:nvPr/>
        </p:nvSpPr>
        <p:spPr>
          <a:xfrm>
            <a:off x="7315200" y="4507992"/>
            <a:ext cx="4206240" cy="310896"/>
          </a:xfrm>
          <a:prstGeom prst="rect">
            <a:avLst/>
          </a:prstGeom>
          <a:noFill/>
          <a:ln/>
        </p:spPr>
        <p:txBody>
          <a:bodyPr wrap="square" rtlCol="0" anchor="ctr"/>
          <a:lstStyle/>
          <a:p>
            <a:pPr marL="0" indent="0">
              <a:buNone/>
            </a:pPr>
            <a:r>
              <a:rPr lang="en-US" sz="1050" dirty="0">
                <a:solidFill>
                  <a:srgbClr val="5A6B78"/>
                </a:solidFill>
                <a:latin typeface="Open Sans" pitchFamily="34" charset="0"/>
                <a:ea typeface="Open Sans" pitchFamily="34" charset="-122"/>
                <a:cs typeface="Open Sans" pitchFamily="34" charset="-120"/>
              </a:rPr>
              <a:t>5-yr warranty under the private-label brand, covering NLC hardware</a:t>
            </a:r>
            <a:endParaRPr lang="en-US" sz="1050" dirty="0"/>
          </a:p>
        </p:txBody>
      </p:sp>
      <p:pic>
        <p:nvPicPr>
          <p:cNvPr id="23" name="Image 3" descr="icons_dlc/check_green.png"/>
          <p:cNvPicPr>
            <a:picLocks noChangeAspect="1"/>
          </p:cNvPicPr>
          <p:nvPr/>
        </p:nvPicPr>
        <p:blipFill>
          <a:blip r:embed="rId5"/>
          <a:stretch>
            <a:fillRect/>
          </a:stretch>
        </p:blipFill>
        <p:spPr>
          <a:xfrm>
            <a:off x="7040880" y="4864608"/>
            <a:ext cx="201168" cy="201168"/>
          </a:xfrm>
          <a:prstGeom prst="rect">
            <a:avLst/>
          </a:prstGeom>
        </p:spPr>
      </p:pic>
      <p:sp>
        <p:nvSpPr>
          <p:cNvPr id="24" name="Text 18"/>
          <p:cNvSpPr/>
          <p:nvPr/>
        </p:nvSpPr>
        <p:spPr>
          <a:xfrm>
            <a:off x="7315200" y="4818888"/>
            <a:ext cx="4206240" cy="310896"/>
          </a:xfrm>
          <a:prstGeom prst="rect">
            <a:avLst/>
          </a:prstGeom>
          <a:noFill/>
          <a:ln/>
        </p:spPr>
        <p:txBody>
          <a:bodyPr wrap="square" rtlCol="0" anchor="ctr"/>
          <a:lstStyle/>
          <a:p>
            <a:pPr marL="0" indent="0">
              <a:buNone/>
            </a:pPr>
            <a:r>
              <a:rPr lang="en-US" sz="1050" dirty="0">
                <a:solidFill>
                  <a:srgbClr val="5A6B78"/>
                </a:solidFill>
                <a:latin typeface="Open Sans" pitchFamily="34" charset="0"/>
                <a:ea typeface="Open Sans" pitchFamily="34" charset="-122"/>
                <a:cs typeface="Open Sans" pitchFamily="34" charset="-120"/>
              </a:rPr>
              <a:t>Direct product-page URL — not the main company website</a:t>
            </a:r>
            <a:endParaRPr lang="en-US" sz="1050" dirty="0"/>
          </a:p>
        </p:txBody>
      </p:sp>
      <p:pic>
        <p:nvPicPr>
          <p:cNvPr id="25" name="Image 4" descr="icons_dlc/check_green.png"/>
          <p:cNvPicPr>
            <a:picLocks noChangeAspect="1"/>
          </p:cNvPicPr>
          <p:nvPr/>
        </p:nvPicPr>
        <p:blipFill>
          <a:blip r:embed="rId5"/>
          <a:stretch>
            <a:fillRect/>
          </a:stretch>
        </p:blipFill>
        <p:spPr>
          <a:xfrm>
            <a:off x="7040880" y="5175504"/>
            <a:ext cx="201168" cy="201168"/>
          </a:xfrm>
          <a:prstGeom prst="rect">
            <a:avLst/>
          </a:prstGeom>
        </p:spPr>
      </p:pic>
      <p:sp>
        <p:nvSpPr>
          <p:cNvPr id="26" name="Text 19"/>
          <p:cNvSpPr/>
          <p:nvPr/>
        </p:nvSpPr>
        <p:spPr>
          <a:xfrm>
            <a:off x="7315200" y="5129784"/>
            <a:ext cx="4206240" cy="310896"/>
          </a:xfrm>
          <a:prstGeom prst="rect">
            <a:avLst/>
          </a:prstGeom>
          <a:noFill/>
          <a:ln/>
        </p:spPr>
        <p:txBody>
          <a:bodyPr wrap="square" rtlCol="0" anchor="ctr"/>
          <a:lstStyle/>
          <a:p>
            <a:pPr marL="0" indent="0">
              <a:buNone/>
            </a:pPr>
            <a:r>
              <a:rPr lang="en-US" sz="1050" dirty="0">
                <a:solidFill>
                  <a:srgbClr val="5A6B78"/>
                </a:solidFill>
                <a:latin typeface="Open Sans" pitchFamily="34" charset="0"/>
                <a:ea typeface="Open Sans" pitchFamily="34" charset="-122"/>
                <a:cs typeface="Open Sans" pitchFamily="34" charset="-120"/>
              </a:rPr>
              <a:t>All agreements signed with correct emails</a:t>
            </a:r>
            <a:endParaRPr lang="en-US" sz="1050" dirty="0"/>
          </a:p>
        </p:txBody>
      </p:sp>
      <p:pic>
        <p:nvPicPr>
          <p:cNvPr id="27" name="Image 5" descr="icons_dlc/check_green.png"/>
          <p:cNvPicPr>
            <a:picLocks noChangeAspect="1"/>
          </p:cNvPicPr>
          <p:nvPr/>
        </p:nvPicPr>
        <p:blipFill>
          <a:blip r:embed="rId5"/>
          <a:stretch>
            <a:fillRect/>
          </a:stretch>
        </p:blipFill>
        <p:spPr>
          <a:xfrm>
            <a:off x="7040880" y="5486400"/>
            <a:ext cx="201168" cy="201168"/>
          </a:xfrm>
          <a:prstGeom prst="rect">
            <a:avLst/>
          </a:prstGeom>
        </p:spPr>
      </p:pic>
      <p:sp>
        <p:nvSpPr>
          <p:cNvPr id="28" name="Text 20"/>
          <p:cNvSpPr/>
          <p:nvPr/>
        </p:nvSpPr>
        <p:spPr>
          <a:xfrm>
            <a:off x="7315200" y="5440680"/>
            <a:ext cx="4206240" cy="310896"/>
          </a:xfrm>
          <a:prstGeom prst="rect">
            <a:avLst/>
          </a:prstGeom>
          <a:noFill/>
          <a:ln/>
        </p:spPr>
        <p:txBody>
          <a:bodyPr wrap="square" rtlCol="0" anchor="ctr"/>
          <a:lstStyle/>
          <a:p>
            <a:pPr marL="0" indent="0">
              <a:buNone/>
            </a:pPr>
            <a:r>
              <a:rPr lang="en-US" sz="1050" dirty="0">
                <a:solidFill>
                  <a:srgbClr val="5A6B78"/>
                </a:solidFill>
                <a:latin typeface="Open Sans" pitchFamily="34" charset="0"/>
                <a:ea typeface="Open Sans" pitchFamily="34" charset="-122"/>
                <a:cs typeface="Open Sans" pitchFamily="34" charset="-120"/>
              </a:rPr>
              <a:t>For pre-production: launch within the two-week window</a:t>
            </a:r>
            <a:endParaRPr lang="en-US" sz="1050" dirty="0"/>
          </a:p>
        </p:txBody>
      </p:sp>
      <p:pic>
        <p:nvPicPr>
          <p:cNvPr id="29" name="Image 6" descr="brand/dlc_wave.png"/>
          <p:cNvPicPr>
            <a:picLocks noChangeAspect="1"/>
          </p:cNvPicPr>
          <p:nvPr/>
        </p:nvPicPr>
        <p:blipFill>
          <a:blip r:embed="rId6"/>
          <a:stretch>
            <a:fillRect/>
          </a:stretch>
        </p:blipFill>
        <p:spPr>
          <a:xfrm>
            <a:off x="0" y="6245352"/>
            <a:ext cx="12191695" cy="640080"/>
          </a:xfrm>
          <a:prstGeom prst="rect">
            <a:avLst/>
          </a:prstGeom>
        </p:spPr>
      </p:pic>
      <p:pic>
        <p:nvPicPr>
          <p:cNvPr id="30" name="Image 7" descr="brand/dlc_mark_navy.png"/>
          <p:cNvPicPr>
            <a:picLocks noChangeAspect="1"/>
          </p:cNvPicPr>
          <p:nvPr/>
        </p:nvPicPr>
        <p:blipFill>
          <a:blip r:embed="rId7"/>
          <a:stretch>
            <a:fillRect/>
          </a:stretch>
        </p:blipFill>
        <p:spPr>
          <a:xfrm>
            <a:off x="11430000" y="6400800"/>
            <a:ext cx="457200" cy="183794"/>
          </a:xfrm>
          <a:prstGeom prst="rect">
            <a:avLst/>
          </a:prstGeom>
        </p:spPr>
      </p:pic>
      <p:sp>
        <p:nvSpPr>
          <p:cNvPr id="31" name="Text 21"/>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rgbClr val="3F5568"/>
                </a:solidFill>
                <a:latin typeface="Open Sans" pitchFamily="34" charset="0"/>
                <a:ea typeface="Open Sans" pitchFamily="34" charset="-122"/>
                <a:cs typeface="Open Sans" pitchFamily="34" charset="-120"/>
              </a:rPr>
              <a:t>25</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4">
    <p:bg>
      <p:bgPr>
        <a:solidFill>
          <a:srgbClr val="4FC6E0"/>
        </a:solidFill>
        <a:effectLst/>
      </p:bgPr>
    </p:bg>
    <p:spTree>
      <p:nvGrpSpPr>
        <p:cNvPr id="1" name=""/>
        <p:cNvGrpSpPr/>
        <p:nvPr/>
      </p:nvGrpSpPr>
      <p:grpSpPr>
        <a:xfrm>
          <a:off x="0" y="0"/>
          <a:ext cx="0" cy="0"/>
          <a:chOff x="0" y="0"/>
          <a:chExt cx="0" cy="0"/>
        </a:xfrm>
      </p:grpSpPr>
      <p:sp>
        <p:nvSpPr>
          <p:cNvPr id="2" name="Text 0"/>
          <p:cNvSpPr/>
          <p:nvPr/>
        </p:nvSpPr>
        <p:spPr>
          <a:xfrm>
            <a:off x="685800" y="548640"/>
            <a:ext cx="9144000" cy="320040"/>
          </a:xfrm>
          <a:prstGeom prst="rect">
            <a:avLst/>
          </a:prstGeom>
          <a:noFill/>
          <a:ln/>
        </p:spPr>
        <p:txBody>
          <a:bodyPr wrap="square" rtlCol="0" anchor="ctr"/>
          <a:lstStyle/>
          <a:p>
            <a:pPr marL="0" indent="0">
              <a:buNone/>
            </a:pPr>
            <a:r>
              <a:rPr lang="en-US" sz="1200" b="1" kern="0" spc="200" dirty="0">
                <a:solidFill>
                  <a:srgbClr val="DDF3E2"/>
                </a:solidFill>
                <a:latin typeface="Open Sans SemiBold" pitchFamily="34" charset="0"/>
                <a:ea typeface="Open Sans SemiBold" pitchFamily="34" charset="-122"/>
                <a:cs typeface="Open Sans SemiBold" pitchFamily="34" charset="-120"/>
              </a:rPr>
              <a:t>FINAL CHECK</a:t>
            </a:r>
            <a:endParaRPr lang="en-US" sz="1200" dirty="0"/>
          </a:p>
        </p:txBody>
      </p:sp>
      <p:sp>
        <p:nvSpPr>
          <p:cNvPr id="3" name="Text 1"/>
          <p:cNvSpPr/>
          <p:nvPr/>
        </p:nvSpPr>
        <p:spPr>
          <a:xfrm>
            <a:off x="658368" y="859536"/>
            <a:ext cx="10789920" cy="640080"/>
          </a:xfrm>
          <a:prstGeom prst="rect">
            <a:avLst/>
          </a:prstGeom>
          <a:noFill/>
          <a:ln/>
        </p:spPr>
        <p:txBody>
          <a:bodyPr wrap="square" rtlCol="0" anchor="ctr"/>
          <a:lstStyle/>
          <a:p>
            <a:pPr marL="0" indent="0">
              <a:buNone/>
            </a:pPr>
            <a:r>
              <a:rPr lang="en-US" sz="3100" b="1" dirty="0">
                <a:solidFill>
                  <a:srgbClr val="FFFFFF"/>
                </a:solidFill>
                <a:latin typeface="Open Sans" pitchFamily="34" charset="0"/>
                <a:ea typeface="Open Sans" pitchFamily="34" charset="-122"/>
                <a:cs typeface="Open Sans" pitchFamily="34" charset="-120"/>
              </a:rPr>
              <a:t>Your Pre-Submission Checklist</a:t>
            </a:r>
            <a:endParaRPr lang="en-US" sz="3100" dirty="0"/>
          </a:p>
        </p:txBody>
      </p:sp>
      <p:sp>
        <p:nvSpPr>
          <p:cNvPr id="4" name="Shape 2"/>
          <p:cNvSpPr/>
          <p:nvPr/>
        </p:nvSpPr>
        <p:spPr>
          <a:xfrm>
            <a:off x="685800" y="1828800"/>
            <a:ext cx="5349240" cy="1170432"/>
          </a:xfrm>
          <a:prstGeom prst="roundRect">
            <a:avLst>
              <a:gd name="adj" fmla="val 9375"/>
            </a:avLst>
          </a:prstGeom>
          <a:solidFill>
            <a:srgbClr val="FFFFFF"/>
          </a:solidFill>
          <a:ln/>
          <a:effectLst>
            <a:outerShdw blurRad="152400" dist="50800" dir="5400000" algn="bl" rotWithShape="0">
              <a:srgbClr val="3A5A74">
                <a:alpha val="20000"/>
              </a:srgbClr>
            </a:outerShdw>
          </a:effectLst>
        </p:spPr>
        <p:txBody>
          <a:bodyPr/>
          <a:lstStyle/>
          <a:p>
            <a:endParaRPr lang="en-US"/>
          </a:p>
        </p:txBody>
      </p:sp>
      <p:sp>
        <p:nvSpPr>
          <p:cNvPr id="5" name="Shape 3"/>
          <p:cNvSpPr/>
          <p:nvPr/>
        </p:nvSpPr>
        <p:spPr>
          <a:xfrm>
            <a:off x="960120" y="2121408"/>
            <a:ext cx="566928" cy="566928"/>
          </a:xfrm>
          <a:prstGeom prst="ellipse">
            <a:avLst/>
          </a:prstGeom>
          <a:solidFill>
            <a:srgbClr val="30AE4C"/>
          </a:solidFill>
          <a:ln/>
        </p:spPr>
        <p:txBody>
          <a:bodyPr/>
          <a:lstStyle/>
          <a:p>
            <a:endParaRPr lang="en-US"/>
          </a:p>
        </p:txBody>
      </p:sp>
      <p:pic>
        <p:nvPicPr>
          <p:cNvPr id="6" name="Image 0" descr="icons_dlc/check_white.png"/>
          <p:cNvPicPr>
            <a:picLocks noChangeAspect="1"/>
          </p:cNvPicPr>
          <p:nvPr/>
        </p:nvPicPr>
        <p:blipFill>
          <a:blip r:embed="rId3"/>
          <a:stretch>
            <a:fillRect/>
          </a:stretch>
        </p:blipFill>
        <p:spPr>
          <a:xfrm>
            <a:off x="1113191" y="2274479"/>
            <a:ext cx="260787" cy="260787"/>
          </a:xfrm>
          <a:prstGeom prst="rect">
            <a:avLst/>
          </a:prstGeom>
        </p:spPr>
      </p:pic>
      <p:sp>
        <p:nvSpPr>
          <p:cNvPr id="7" name="Text 4"/>
          <p:cNvSpPr/>
          <p:nvPr/>
        </p:nvSpPr>
        <p:spPr>
          <a:xfrm>
            <a:off x="1691640" y="2029968"/>
            <a:ext cx="4206240" cy="384048"/>
          </a:xfrm>
          <a:prstGeom prst="rect">
            <a:avLst/>
          </a:prstGeom>
          <a:noFill/>
          <a:ln/>
        </p:spPr>
        <p:txBody>
          <a:bodyPr wrap="square" rtlCol="0" anchor="ctr"/>
          <a:lstStyle/>
          <a:p>
            <a:pPr marL="0" indent="0">
              <a:buNone/>
            </a:pPr>
            <a:r>
              <a:rPr lang="en-US" sz="1500" b="1" dirty="0">
                <a:solidFill>
                  <a:srgbClr val="2169AD"/>
                </a:solidFill>
                <a:latin typeface="Open Sans" pitchFamily="34" charset="0"/>
                <a:ea typeface="Open Sans" pitchFamily="34" charset="-122"/>
                <a:cs typeface="Open Sans" pitchFamily="34" charset="-120"/>
              </a:rPr>
              <a:t>Submission Guide read</a:t>
            </a:r>
            <a:endParaRPr lang="en-US" sz="1500" dirty="0"/>
          </a:p>
        </p:txBody>
      </p:sp>
      <p:sp>
        <p:nvSpPr>
          <p:cNvPr id="8" name="Text 5"/>
          <p:cNvSpPr/>
          <p:nvPr/>
        </p:nvSpPr>
        <p:spPr>
          <a:xfrm>
            <a:off x="1691640" y="2414016"/>
            <a:ext cx="4251960" cy="457200"/>
          </a:xfrm>
          <a:prstGeom prst="rect">
            <a:avLst/>
          </a:prstGeom>
          <a:noFill/>
          <a:ln/>
        </p:spPr>
        <p:txBody>
          <a:bodyPr wrap="square" rtlCol="0" anchor="ctr"/>
          <a:lstStyle/>
          <a:p>
            <a:pPr marL="0" indent="0">
              <a:buNone/>
            </a:pPr>
            <a:endParaRPr lang="en-US" sz="1150" dirty="0"/>
          </a:p>
        </p:txBody>
      </p:sp>
      <p:sp>
        <p:nvSpPr>
          <p:cNvPr id="9" name="Shape 6"/>
          <p:cNvSpPr/>
          <p:nvPr/>
        </p:nvSpPr>
        <p:spPr>
          <a:xfrm>
            <a:off x="6263640" y="1828800"/>
            <a:ext cx="5349240" cy="1170432"/>
          </a:xfrm>
          <a:prstGeom prst="roundRect">
            <a:avLst>
              <a:gd name="adj" fmla="val 9375"/>
            </a:avLst>
          </a:prstGeom>
          <a:solidFill>
            <a:srgbClr val="FFFFFF"/>
          </a:solidFill>
          <a:ln/>
          <a:effectLst>
            <a:outerShdw blurRad="152400" dist="50800" dir="5400000" algn="bl" rotWithShape="0">
              <a:srgbClr val="3A5A74">
                <a:alpha val="20000"/>
              </a:srgbClr>
            </a:outerShdw>
          </a:effectLst>
        </p:spPr>
        <p:txBody>
          <a:bodyPr/>
          <a:lstStyle/>
          <a:p>
            <a:endParaRPr lang="en-US"/>
          </a:p>
        </p:txBody>
      </p:sp>
      <p:sp>
        <p:nvSpPr>
          <p:cNvPr id="10" name="Shape 7"/>
          <p:cNvSpPr/>
          <p:nvPr/>
        </p:nvSpPr>
        <p:spPr>
          <a:xfrm>
            <a:off x="6537960" y="2121408"/>
            <a:ext cx="566928" cy="566928"/>
          </a:xfrm>
          <a:prstGeom prst="ellipse">
            <a:avLst/>
          </a:prstGeom>
          <a:solidFill>
            <a:srgbClr val="30AE4C"/>
          </a:solidFill>
          <a:ln/>
        </p:spPr>
        <p:txBody>
          <a:bodyPr/>
          <a:lstStyle/>
          <a:p>
            <a:endParaRPr lang="en-US"/>
          </a:p>
        </p:txBody>
      </p:sp>
      <p:pic>
        <p:nvPicPr>
          <p:cNvPr id="11" name="Image 1" descr="icons_dlc/check_white.png"/>
          <p:cNvPicPr>
            <a:picLocks noChangeAspect="1"/>
          </p:cNvPicPr>
          <p:nvPr/>
        </p:nvPicPr>
        <p:blipFill>
          <a:blip r:embed="rId3"/>
          <a:stretch>
            <a:fillRect/>
          </a:stretch>
        </p:blipFill>
        <p:spPr>
          <a:xfrm>
            <a:off x="6691031" y="2274479"/>
            <a:ext cx="260787" cy="260787"/>
          </a:xfrm>
          <a:prstGeom prst="rect">
            <a:avLst/>
          </a:prstGeom>
        </p:spPr>
      </p:pic>
      <p:sp>
        <p:nvSpPr>
          <p:cNvPr id="12" name="Text 8"/>
          <p:cNvSpPr/>
          <p:nvPr/>
        </p:nvSpPr>
        <p:spPr>
          <a:xfrm>
            <a:off x="7269480" y="2029968"/>
            <a:ext cx="4206240" cy="384048"/>
          </a:xfrm>
          <a:prstGeom prst="rect">
            <a:avLst/>
          </a:prstGeom>
          <a:noFill/>
          <a:ln/>
        </p:spPr>
        <p:txBody>
          <a:bodyPr wrap="square" rtlCol="0" anchor="ctr"/>
          <a:lstStyle/>
          <a:p>
            <a:pPr marL="0" indent="0">
              <a:buNone/>
            </a:pPr>
            <a:r>
              <a:rPr lang="en-US" sz="1500" b="1" dirty="0">
                <a:solidFill>
                  <a:srgbClr val="2169AD"/>
                </a:solidFill>
                <a:latin typeface="Open Sans" pitchFamily="34" charset="0"/>
                <a:ea typeface="Open Sans" pitchFamily="34" charset="-122"/>
                <a:cs typeface="Open Sans" pitchFamily="34" charset="-120"/>
              </a:rPr>
              <a:t>Every answer documented + cited</a:t>
            </a:r>
            <a:endParaRPr lang="en-US" sz="1500" dirty="0"/>
          </a:p>
        </p:txBody>
      </p:sp>
      <p:sp>
        <p:nvSpPr>
          <p:cNvPr id="13" name="Text 9"/>
          <p:cNvSpPr/>
          <p:nvPr/>
        </p:nvSpPr>
        <p:spPr>
          <a:xfrm>
            <a:off x="7269480" y="2414016"/>
            <a:ext cx="4251960" cy="457200"/>
          </a:xfrm>
          <a:prstGeom prst="rect">
            <a:avLst/>
          </a:prstGeom>
          <a:noFill/>
          <a:ln/>
        </p:spPr>
        <p:txBody>
          <a:bodyPr wrap="square" rtlCol="0" anchor="ctr"/>
          <a:lstStyle/>
          <a:p>
            <a:pPr marL="0" indent="0">
              <a:buNone/>
            </a:pPr>
            <a:endParaRPr lang="en-US" sz="1150" dirty="0"/>
          </a:p>
        </p:txBody>
      </p:sp>
      <p:sp>
        <p:nvSpPr>
          <p:cNvPr id="14" name="Shape 10"/>
          <p:cNvSpPr/>
          <p:nvPr/>
        </p:nvSpPr>
        <p:spPr>
          <a:xfrm>
            <a:off x="685800" y="3154680"/>
            <a:ext cx="5349240" cy="1170432"/>
          </a:xfrm>
          <a:prstGeom prst="roundRect">
            <a:avLst>
              <a:gd name="adj" fmla="val 9375"/>
            </a:avLst>
          </a:prstGeom>
          <a:solidFill>
            <a:srgbClr val="FFFFFF"/>
          </a:solidFill>
          <a:ln/>
          <a:effectLst>
            <a:outerShdw blurRad="152400" dist="50800" dir="5400000" algn="bl" rotWithShape="0">
              <a:srgbClr val="3A5A74">
                <a:alpha val="20000"/>
              </a:srgbClr>
            </a:outerShdw>
          </a:effectLst>
        </p:spPr>
        <p:txBody>
          <a:bodyPr/>
          <a:lstStyle/>
          <a:p>
            <a:endParaRPr lang="en-US"/>
          </a:p>
        </p:txBody>
      </p:sp>
      <p:sp>
        <p:nvSpPr>
          <p:cNvPr id="15" name="Shape 11"/>
          <p:cNvSpPr/>
          <p:nvPr/>
        </p:nvSpPr>
        <p:spPr>
          <a:xfrm>
            <a:off x="960120" y="3447288"/>
            <a:ext cx="566928" cy="566928"/>
          </a:xfrm>
          <a:prstGeom prst="ellipse">
            <a:avLst/>
          </a:prstGeom>
          <a:solidFill>
            <a:srgbClr val="30AE4C"/>
          </a:solidFill>
          <a:ln/>
        </p:spPr>
        <p:txBody>
          <a:bodyPr/>
          <a:lstStyle/>
          <a:p>
            <a:endParaRPr lang="en-US"/>
          </a:p>
        </p:txBody>
      </p:sp>
      <p:pic>
        <p:nvPicPr>
          <p:cNvPr id="16" name="Image 2" descr="icons_dlc/check_white.png"/>
          <p:cNvPicPr>
            <a:picLocks noChangeAspect="1"/>
          </p:cNvPicPr>
          <p:nvPr/>
        </p:nvPicPr>
        <p:blipFill>
          <a:blip r:embed="rId3"/>
          <a:stretch>
            <a:fillRect/>
          </a:stretch>
        </p:blipFill>
        <p:spPr>
          <a:xfrm>
            <a:off x="1113191" y="3600359"/>
            <a:ext cx="260787" cy="260787"/>
          </a:xfrm>
          <a:prstGeom prst="rect">
            <a:avLst/>
          </a:prstGeom>
        </p:spPr>
      </p:pic>
      <p:sp>
        <p:nvSpPr>
          <p:cNvPr id="17" name="Text 12"/>
          <p:cNvSpPr/>
          <p:nvPr/>
        </p:nvSpPr>
        <p:spPr>
          <a:xfrm>
            <a:off x="1691640" y="3355848"/>
            <a:ext cx="4206240" cy="384048"/>
          </a:xfrm>
          <a:prstGeom prst="rect">
            <a:avLst/>
          </a:prstGeom>
          <a:noFill/>
          <a:ln/>
        </p:spPr>
        <p:txBody>
          <a:bodyPr wrap="square" rtlCol="0" anchor="ctr"/>
          <a:lstStyle/>
          <a:p>
            <a:pPr marL="0" indent="0">
              <a:buNone/>
            </a:pPr>
            <a:r>
              <a:rPr lang="en-US" sz="1500" b="1" dirty="0">
                <a:solidFill>
                  <a:srgbClr val="2169AD"/>
                </a:solidFill>
                <a:latin typeface="Open Sans" pitchFamily="34" charset="0"/>
                <a:ea typeface="Open Sans" pitchFamily="34" charset="-122"/>
                <a:cs typeface="Open Sans" pitchFamily="34" charset="-120"/>
              </a:rPr>
              <a:t>Required capabilities are “Yes”</a:t>
            </a:r>
            <a:endParaRPr lang="en-US" sz="1500" dirty="0"/>
          </a:p>
        </p:txBody>
      </p:sp>
      <p:sp>
        <p:nvSpPr>
          <p:cNvPr id="18" name="Text 13"/>
          <p:cNvSpPr/>
          <p:nvPr/>
        </p:nvSpPr>
        <p:spPr>
          <a:xfrm>
            <a:off x="1691640" y="3739896"/>
            <a:ext cx="4251960" cy="457200"/>
          </a:xfrm>
          <a:prstGeom prst="rect">
            <a:avLst/>
          </a:prstGeom>
          <a:noFill/>
          <a:ln/>
        </p:spPr>
        <p:txBody>
          <a:bodyPr wrap="square" rtlCol="0" anchor="ctr"/>
          <a:lstStyle/>
          <a:p>
            <a:pPr marL="0" indent="0">
              <a:buNone/>
            </a:pPr>
            <a:endParaRPr lang="en-US" sz="1150" dirty="0"/>
          </a:p>
        </p:txBody>
      </p:sp>
      <p:sp>
        <p:nvSpPr>
          <p:cNvPr id="19" name="Shape 14"/>
          <p:cNvSpPr/>
          <p:nvPr/>
        </p:nvSpPr>
        <p:spPr>
          <a:xfrm>
            <a:off x="6263640" y="3154680"/>
            <a:ext cx="5349240" cy="1170432"/>
          </a:xfrm>
          <a:prstGeom prst="roundRect">
            <a:avLst>
              <a:gd name="adj" fmla="val 9375"/>
            </a:avLst>
          </a:prstGeom>
          <a:solidFill>
            <a:srgbClr val="FFFFFF"/>
          </a:solidFill>
          <a:ln/>
          <a:effectLst>
            <a:outerShdw blurRad="152400" dist="50800" dir="5400000" algn="bl" rotWithShape="0">
              <a:srgbClr val="3A5A74">
                <a:alpha val="20000"/>
              </a:srgbClr>
            </a:outerShdw>
          </a:effectLst>
        </p:spPr>
        <p:txBody>
          <a:bodyPr/>
          <a:lstStyle/>
          <a:p>
            <a:endParaRPr lang="en-US"/>
          </a:p>
        </p:txBody>
      </p:sp>
      <p:sp>
        <p:nvSpPr>
          <p:cNvPr id="20" name="Shape 15"/>
          <p:cNvSpPr/>
          <p:nvPr/>
        </p:nvSpPr>
        <p:spPr>
          <a:xfrm>
            <a:off x="6537960" y="3447288"/>
            <a:ext cx="566928" cy="566928"/>
          </a:xfrm>
          <a:prstGeom prst="ellipse">
            <a:avLst/>
          </a:prstGeom>
          <a:solidFill>
            <a:srgbClr val="30AE4C"/>
          </a:solidFill>
          <a:ln/>
        </p:spPr>
        <p:txBody>
          <a:bodyPr/>
          <a:lstStyle/>
          <a:p>
            <a:endParaRPr lang="en-US"/>
          </a:p>
        </p:txBody>
      </p:sp>
      <p:pic>
        <p:nvPicPr>
          <p:cNvPr id="21" name="Image 3" descr="icons_dlc/check_white.png"/>
          <p:cNvPicPr>
            <a:picLocks noChangeAspect="1"/>
          </p:cNvPicPr>
          <p:nvPr/>
        </p:nvPicPr>
        <p:blipFill>
          <a:blip r:embed="rId3"/>
          <a:stretch>
            <a:fillRect/>
          </a:stretch>
        </p:blipFill>
        <p:spPr>
          <a:xfrm>
            <a:off x="6691031" y="3600359"/>
            <a:ext cx="260787" cy="260787"/>
          </a:xfrm>
          <a:prstGeom prst="rect">
            <a:avLst/>
          </a:prstGeom>
        </p:spPr>
      </p:pic>
      <p:sp>
        <p:nvSpPr>
          <p:cNvPr id="22" name="Text 16"/>
          <p:cNvSpPr/>
          <p:nvPr/>
        </p:nvSpPr>
        <p:spPr>
          <a:xfrm>
            <a:off x="7269480" y="3355848"/>
            <a:ext cx="4206240" cy="384048"/>
          </a:xfrm>
          <a:prstGeom prst="rect">
            <a:avLst/>
          </a:prstGeom>
          <a:noFill/>
          <a:ln/>
        </p:spPr>
        <p:txBody>
          <a:bodyPr wrap="square" rtlCol="0" anchor="ctr"/>
          <a:lstStyle/>
          <a:p>
            <a:pPr marL="0" indent="0">
              <a:buNone/>
            </a:pPr>
            <a:r>
              <a:rPr lang="en-US" sz="1500" b="1" dirty="0">
                <a:solidFill>
                  <a:srgbClr val="2169AD"/>
                </a:solidFill>
                <a:latin typeface="Open Sans" pitchFamily="34" charset="0"/>
                <a:ea typeface="Open Sans" pitchFamily="34" charset="-122"/>
                <a:cs typeface="Open Sans" pitchFamily="34" charset="-120"/>
              </a:rPr>
              <a:t>Dual-source docs provided</a:t>
            </a:r>
            <a:endParaRPr lang="en-US" sz="1500" dirty="0"/>
          </a:p>
        </p:txBody>
      </p:sp>
      <p:sp>
        <p:nvSpPr>
          <p:cNvPr id="23" name="Text 17"/>
          <p:cNvSpPr/>
          <p:nvPr/>
        </p:nvSpPr>
        <p:spPr>
          <a:xfrm>
            <a:off x="7269480" y="3739896"/>
            <a:ext cx="4251960" cy="457200"/>
          </a:xfrm>
          <a:prstGeom prst="rect">
            <a:avLst/>
          </a:prstGeom>
          <a:noFill/>
          <a:ln/>
        </p:spPr>
        <p:txBody>
          <a:bodyPr wrap="square" rtlCol="0" anchor="ctr"/>
          <a:lstStyle/>
          <a:p>
            <a:pPr marL="0" indent="0">
              <a:buNone/>
            </a:pPr>
            <a:endParaRPr lang="en-US" sz="1150" dirty="0"/>
          </a:p>
        </p:txBody>
      </p:sp>
      <p:sp>
        <p:nvSpPr>
          <p:cNvPr id="24" name="Shape 18"/>
          <p:cNvSpPr/>
          <p:nvPr/>
        </p:nvSpPr>
        <p:spPr>
          <a:xfrm>
            <a:off x="685800" y="4480560"/>
            <a:ext cx="5349240" cy="1170432"/>
          </a:xfrm>
          <a:prstGeom prst="roundRect">
            <a:avLst>
              <a:gd name="adj" fmla="val 9375"/>
            </a:avLst>
          </a:prstGeom>
          <a:solidFill>
            <a:srgbClr val="FFFFFF"/>
          </a:solidFill>
          <a:ln/>
          <a:effectLst>
            <a:outerShdw blurRad="152400" dist="50800" dir="5400000" algn="bl" rotWithShape="0">
              <a:srgbClr val="3A5A74">
                <a:alpha val="20000"/>
              </a:srgbClr>
            </a:outerShdw>
          </a:effectLst>
        </p:spPr>
        <p:txBody>
          <a:bodyPr/>
          <a:lstStyle/>
          <a:p>
            <a:endParaRPr lang="en-US" dirty="0"/>
          </a:p>
        </p:txBody>
      </p:sp>
      <p:sp>
        <p:nvSpPr>
          <p:cNvPr id="25" name="Shape 19"/>
          <p:cNvSpPr/>
          <p:nvPr/>
        </p:nvSpPr>
        <p:spPr>
          <a:xfrm>
            <a:off x="960120" y="4773168"/>
            <a:ext cx="566928" cy="566928"/>
          </a:xfrm>
          <a:prstGeom prst="ellipse">
            <a:avLst/>
          </a:prstGeom>
          <a:solidFill>
            <a:srgbClr val="30AE4C"/>
          </a:solidFill>
          <a:ln/>
        </p:spPr>
        <p:txBody>
          <a:bodyPr/>
          <a:lstStyle/>
          <a:p>
            <a:endParaRPr lang="en-US"/>
          </a:p>
        </p:txBody>
      </p:sp>
      <p:pic>
        <p:nvPicPr>
          <p:cNvPr id="26" name="Image 4" descr="icons_dlc/check_white.png"/>
          <p:cNvPicPr>
            <a:picLocks noChangeAspect="1"/>
          </p:cNvPicPr>
          <p:nvPr/>
        </p:nvPicPr>
        <p:blipFill>
          <a:blip r:embed="rId3"/>
          <a:stretch>
            <a:fillRect/>
          </a:stretch>
        </p:blipFill>
        <p:spPr>
          <a:xfrm>
            <a:off x="1113191" y="4926239"/>
            <a:ext cx="260787" cy="260787"/>
          </a:xfrm>
          <a:prstGeom prst="rect">
            <a:avLst/>
          </a:prstGeom>
        </p:spPr>
      </p:pic>
      <p:sp>
        <p:nvSpPr>
          <p:cNvPr id="27" name="Text 20"/>
          <p:cNvSpPr/>
          <p:nvPr/>
        </p:nvSpPr>
        <p:spPr>
          <a:xfrm>
            <a:off x="1691640" y="4681728"/>
            <a:ext cx="4206240" cy="384048"/>
          </a:xfrm>
          <a:prstGeom prst="rect">
            <a:avLst/>
          </a:prstGeom>
          <a:noFill/>
          <a:ln/>
        </p:spPr>
        <p:txBody>
          <a:bodyPr wrap="square" rtlCol="0" anchor="ctr"/>
          <a:lstStyle/>
          <a:p>
            <a:pPr marL="0" indent="0">
              <a:buNone/>
            </a:pPr>
            <a:r>
              <a:rPr lang="en-US" sz="1500" b="1" dirty="0">
                <a:solidFill>
                  <a:srgbClr val="2169AD"/>
                </a:solidFill>
                <a:latin typeface="Open Sans" pitchFamily="34" charset="0"/>
                <a:ea typeface="Open Sans" pitchFamily="34" charset="-122"/>
                <a:cs typeface="Open Sans" pitchFamily="34" charset="-120"/>
              </a:rPr>
              <a:t>Gateway / C137.9 items complete</a:t>
            </a:r>
            <a:endParaRPr lang="en-US" sz="1500" dirty="0"/>
          </a:p>
        </p:txBody>
      </p:sp>
      <p:sp>
        <p:nvSpPr>
          <p:cNvPr id="28" name="Text 21"/>
          <p:cNvSpPr/>
          <p:nvPr/>
        </p:nvSpPr>
        <p:spPr>
          <a:xfrm>
            <a:off x="1691640" y="5065776"/>
            <a:ext cx="4251960" cy="457200"/>
          </a:xfrm>
          <a:prstGeom prst="rect">
            <a:avLst/>
          </a:prstGeom>
          <a:noFill/>
          <a:ln/>
        </p:spPr>
        <p:txBody>
          <a:bodyPr wrap="square" rtlCol="0" anchor="ctr"/>
          <a:lstStyle/>
          <a:p>
            <a:pPr marL="0" indent="0">
              <a:buNone/>
            </a:pPr>
            <a:endParaRPr lang="en-US" sz="1150" dirty="0"/>
          </a:p>
        </p:txBody>
      </p:sp>
      <p:sp>
        <p:nvSpPr>
          <p:cNvPr id="29" name="Shape 22"/>
          <p:cNvSpPr/>
          <p:nvPr/>
        </p:nvSpPr>
        <p:spPr>
          <a:xfrm>
            <a:off x="6263640" y="4480560"/>
            <a:ext cx="5349240" cy="1170432"/>
          </a:xfrm>
          <a:prstGeom prst="roundRect">
            <a:avLst>
              <a:gd name="adj" fmla="val 9375"/>
            </a:avLst>
          </a:prstGeom>
          <a:solidFill>
            <a:srgbClr val="FFFFFF"/>
          </a:solidFill>
          <a:ln/>
          <a:effectLst>
            <a:outerShdw blurRad="152400" dist="50800" dir="5400000" algn="bl" rotWithShape="0">
              <a:srgbClr val="3A5A74">
                <a:alpha val="20000"/>
              </a:srgbClr>
            </a:outerShdw>
          </a:effectLst>
        </p:spPr>
        <p:txBody>
          <a:bodyPr/>
          <a:lstStyle/>
          <a:p>
            <a:endParaRPr lang="en-US" dirty="0"/>
          </a:p>
        </p:txBody>
      </p:sp>
      <p:sp>
        <p:nvSpPr>
          <p:cNvPr id="30" name="Shape 23"/>
          <p:cNvSpPr/>
          <p:nvPr/>
        </p:nvSpPr>
        <p:spPr>
          <a:xfrm>
            <a:off x="6537960" y="4773168"/>
            <a:ext cx="566928" cy="566928"/>
          </a:xfrm>
          <a:prstGeom prst="ellipse">
            <a:avLst/>
          </a:prstGeom>
          <a:solidFill>
            <a:srgbClr val="30AE4C"/>
          </a:solidFill>
          <a:ln/>
        </p:spPr>
        <p:txBody>
          <a:bodyPr/>
          <a:lstStyle/>
          <a:p>
            <a:endParaRPr lang="en-US"/>
          </a:p>
        </p:txBody>
      </p:sp>
      <p:pic>
        <p:nvPicPr>
          <p:cNvPr id="31" name="Image 5" descr="icons_dlc/check_white.png"/>
          <p:cNvPicPr>
            <a:picLocks noChangeAspect="1"/>
          </p:cNvPicPr>
          <p:nvPr/>
        </p:nvPicPr>
        <p:blipFill>
          <a:blip r:embed="rId3"/>
          <a:stretch>
            <a:fillRect/>
          </a:stretch>
        </p:blipFill>
        <p:spPr>
          <a:xfrm>
            <a:off x="6691031" y="4926239"/>
            <a:ext cx="260787" cy="260787"/>
          </a:xfrm>
          <a:prstGeom prst="rect">
            <a:avLst/>
          </a:prstGeom>
        </p:spPr>
      </p:pic>
      <p:sp>
        <p:nvSpPr>
          <p:cNvPr id="32" name="Text 24"/>
          <p:cNvSpPr/>
          <p:nvPr/>
        </p:nvSpPr>
        <p:spPr>
          <a:xfrm>
            <a:off x="7269480" y="4681728"/>
            <a:ext cx="4206240" cy="384048"/>
          </a:xfrm>
          <a:prstGeom prst="rect">
            <a:avLst/>
          </a:prstGeom>
          <a:noFill/>
          <a:ln/>
        </p:spPr>
        <p:txBody>
          <a:bodyPr wrap="square" rtlCol="0" anchor="ctr"/>
          <a:lstStyle/>
          <a:p>
            <a:pPr marL="0" indent="0">
              <a:buNone/>
            </a:pPr>
            <a:r>
              <a:rPr lang="en-US" sz="1500" b="1" dirty="0">
                <a:solidFill>
                  <a:srgbClr val="2169AD"/>
                </a:solidFill>
                <a:latin typeface="Open Sans" pitchFamily="34" charset="0"/>
                <a:ea typeface="Open Sans" pitchFamily="34" charset="-122"/>
                <a:cs typeface="Open Sans" pitchFamily="34" charset="-120"/>
              </a:rPr>
              <a:t>Signers confirmed</a:t>
            </a:r>
            <a:endParaRPr lang="en-US" sz="1500" dirty="0"/>
          </a:p>
        </p:txBody>
      </p:sp>
      <p:sp>
        <p:nvSpPr>
          <p:cNvPr id="33" name="Text 25"/>
          <p:cNvSpPr/>
          <p:nvPr/>
        </p:nvSpPr>
        <p:spPr>
          <a:xfrm>
            <a:off x="7269480" y="5065776"/>
            <a:ext cx="4251960" cy="457200"/>
          </a:xfrm>
          <a:prstGeom prst="rect">
            <a:avLst/>
          </a:prstGeom>
          <a:noFill/>
          <a:ln/>
        </p:spPr>
        <p:txBody>
          <a:bodyPr wrap="square" rtlCol="0" anchor="ctr"/>
          <a:lstStyle/>
          <a:p>
            <a:pPr marL="0" indent="0">
              <a:buNone/>
            </a:pPr>
            <a:endParaRPr lang="en-US" sz="1150" dirty="0"/>
          </a:p>
        </p:txBody>
      </p:sp>
      <p:pic>
        <p:nvPicPr>
          <p:cNvPr id="34" name="Image 6" descr="brand/dlc_mark_white.png"/>
          <p:cNvPicPr>
            <a:picLocks noChangeAspect="1"/>
          </p:cNvPicPr>
          <p:nvPr/>
        </p:nvPicPr>
        <p:blipFill>
          <a:blip r:embed="rId4"/>
          <a:stretch>
            <a:fillRect/>
          </a:stretch>
        </p:blipFill>
        <p:spPr>
          <a:xfrm>
            <a:off x="11430000" y="6419088"/>
            <a:ext cx="457200" cy="183794"/>
          </a:xfrm>
          <a:prstGeom prst="rect">
            <a:avLst/>
          </a:prstGeom>
        </p:spPr>
      </p:pic>
      <p:sp>
        <p:nvSpPr>
          <p:cNvPr id="35" name="Text 26"/>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chemeClr val="bg1"/>
                </a:solidFill>
                <a:latin typeface="Open Sans" pitchFamily="34" charset="0"/>
                <a:ea typeface="Open Sans" pitchFamily="34" charset="-122"/>
                <a:cs typeface="Open Sans" pitchFamily="34" charset="-120"/>
              </a:rPr>
              <a:t>26</a:t>
            </a:r>
            <a:endParaRPr lang="en-US" sz="900" dirty="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5">
    <p:bg>
      <p:bgPr>
        <a:solidFill>
          <a:srgbClr val="005A8B"/>
        </a:solidFill>
        <a:effectLst/>
      </p:bgPr>
    </p:bg>
    <p:spTree>
      <p:nvGrpSpPr>
        <p:cNvPr id="1" name=""/>
        <p:cNvGrpSpPr/>
        <p:nvPr/>
      </p:nvGrpSpPr>
      <p:grpSpPr>
        <a:xfrm>
          <a:off x="0" y="0"/>
          <a:ext cx="0" cy="0"/>
          <a:chOff x="0" y="0"/>
          <a:chExt cx="0" cy="0"/>
        </a:xfrm>
      </p:grpSpPr>
      <p:sp>
        <p:nvSpPr>
          <p:cNvPr id="5" name="Text 3"/>
          <p:cNvSpPr/>
          <p:nvPr/>
        </p:nvSpPr>
        <p:spPr>
          <a:xfrm>
            <a:off x="685800" y="621792"/>
            <a:ext cx="9144000" cy="320040"/>
          </a:xfrm>
          <a:prstGeom prst="rect">
            <a:avLst/>
          </a:prstGeom>
          <a:noFill/>
          <a:ln/>
        </p:spPr>
        <p:txBody>
          <a:bodyPr wrap="square" rtlCol="0" anchor="ctr"/>
          <a:lstStyle/>
          <a:p>
            <a:pPr marL="0" indent="0">
              <a:buNone/>
            </a:pPr>
            <a:r>
              <a:rPr lang="en-US" sz="1200" b="1" kern="0" spc="200" dirty="0">
                <a:solidFill>
                  <a:srgbClr val="4FC6E0"/>
                </a:solidFill>
                <a:latin typeface="Open Sans SemiBold" pitchFamily="34" charset="0"/>
                <a:ea typeface="Open Sans SemiBold" pitchFamily="34" charset="-122"/>
                <a:cs typeface="Open Sans SemiBold" pitchFamily="34" charset="-120"/>
              </a:rPr>
              <a:t>WRAPPING UP</a:t>
            </a:r>
            <a:endParaRPr lang="en-US" sz="1200" dirty="0"/>
          </a:p>
        </p:txBody>
      </p:sp>
      <p:sp>
        <p:nvSpPr>
          <p:cNvPr id="6" name="Text 4"/>
          <p:cNvSpPr/>
          <p:nvPr/>
        </p:nvSpPr>
        <p:spPr>
          <a:xfrm>
            <a:off x="658368" y="932688"/>
            <a:ext cx="10058400" cy="640080"/>
          </a:xfrm>
          <a:prstGeom prst="rect">
            <a:avLst/>
          </a:prstGeom>
          <a:noFill/>
          <a:ln/>
        </p:spPr>
        <p:txBody>
          <a:bodyPr wrap="square" rtlCol="0" anchor="ctr"/>
          <a:lstStyle/>
          <a:p>
            <a:pPr marL="0" indent="0">
              <a:buNone/>
            </a:pPr>
            <a:r>
              <a:rPr lang="en-US" sz="3300" b="1" dirty="0">
                <a:solidFill>
                  <a:srgbClr val="FFFFFF"/>
                </a:solidFill>
                <a:latin typeface="Open Sans" pitchFamily="34" charset="0"/>
                <a:ea typeface="Open Sans" pitchFamily="34" charset="-122"/>
                <a:cs typeface="Open Sans" pitchFamily="34" charset="-120"/>
              </a:rPr>
              <a:t>Key Takeaways</a:t>
            </a:r>
            <a:endParaRPr lang="en-US" sz="3300" dirty="0"/>
          </a:p>
        </p:txBody>
      </p:sp>
      <p:sp>
        <p:nvSpPr>
          <p:cNvPr id="7" name="Shape 5"/>
          <p:cNvSpPr/>
          <p:nvPr/>
        </p:nvSpPr>
        <p:spPr>
          <a:xfrm>
            <a:off x="685800" y="1965960"/>
            <a:ext cx="8742404" cy="1143000"/>
          </a:xfrm>
          <a:prstGeom prst="roundRect">
            <a:avLst>
              <a:gd name="adj" fmla="val 9600"/>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8" name="Shape 6"/>
          <p:cNvSpPr/>
          <p:nvPr/>
        </p:nvSpPr>
        <p:spPr>
          <a:xfrm>
            <a:off x="960120" y="2221992"/>
            <a:ext cx="621792" cy="621792"/>
          </a:xfrm>
          <a:prstGeom prst="ellipse">
            <a:avLst/>
          </a:prstGeom>
          <a:solidFill>
            <a:srgbClr val="2169AD"/>
          </a:solidFill>
          <a:ln/>
        </p:spPr>
        <p:txBody>
          <a:bodyPr/>
          <a:lstStyle/>
          <a:p>
            <a:endParaRPr lang="en-US"/>
          </a:p>
        </p:txBody>
      </p:sp>
      <p:pic>
        <p:nvPicPr>
          <p:cNvPr id="9" name="Image 0" descr="icons_dlc/route_white.png"/>
          <p:cNvPicPr>
            <a:picLocks noChangeAspect="1"/>
          </p:cNvPicPr>
          <p:nvPr/>
        </p:nvPicPr>
        <p:blipFill>
          <a:blip r:embed="rId3"/>
          <a:stretch>
            <a:fillRect/>
          </a:stretch>
        </p:blipFill>
        <p:spPr>
          <a:xfrm>
            <a:off x="1128004" y="2389876"/>
            <a:ext cx="286024" cy="286024"/>
          </a:xfrm>
          <a:prstGeom prst="rect">
            <a:avLst/>
          </a:prstGeom>
        </p:spPr>
      </p:pic>
      <p:sp>
        <p:nvSpPr>
          <p:cNvPr id="10" name="Text 7"/>
          <p:cNvSpPr/>
          <p:nvPr/>
        </p:nvSpPr>
        <p:spPr>
          <a:xfrm>
            <a:off x="1805940" y="2328722"/>
            <a:ext cx="4892040" cy="384048"/>
          </a:xfrm>
          <a:prstGeom prst="rect">
            <a:avLst/>
          </a:prstGeom>
          <a:noFill/>
          <a:ln/>
        </p:spPr>
        <p:txBody>
          <a:bodyPr wrap="square" rtlCol="0" anchor="ctr"/>
          <a:lstStyle/>
          <a:p>
            <a:pPr marL="0" indent="0">
              <a:buNone/>
            </a:pPr>
            <a:r>
              <a:rPr lang="en-US" sz="1650" b="1" dirty="0">
                <a:solidFill>
                  <a:srgbClr val="FFFFFF"/>
                </a:solidFill>
                <a:latin typeface="Open Sans" pitchFamily="34" charset="0"/>
                <a:ea typeface="Open Sans" pitchFamily="34" charset="-122"/>
                <a:cs typeface="Open Sans" pitchFamily="34" charset="-120"/>
              </a:rPr>
              <a:t>Two paths, one goal</a:t>
            </a:r>
            <a:endParaRPr lang="en-US" sz="1650" dirty="0"/>
          </a:p>
        </p:txBody>
      </p:sp>
      <p:sp>
        <p:nvSpPr>
          <p:cNvPr id="11" name="Text 8"/>
          <p:cNvSpPr/>
          <p:nvPr/>
        </p:nvSpPr>
        <p:spPr>
          <a:xfrm>
            <a:off x="1783080" y="2532888"/>
            <a:ext cx="4937760" cy="502920"/>
          </a:xfrm>
          <a:prstGeom prst="rect">
            <a:avLst/>
          </a:prstGeom>
          <a:noFill/>
          <a:ln/>
        </p:spPr>
        <p:txBody>
          <a:bodyPr wrap="square" rtlCol="0" anchor="ctr"/>
          <a:lstStyle/>
          <a:p>
            <a:pPr marL="0" indent="0">
              <a:buNone/>
            </a:pPr>
            <a:endParaRPr lang="en-US" sz="1200" dirty="0"/>
          </a:p>
        </p:txBody>
      </p:sp>
      <p:sp>
        <p:nvSpPr>
          <p:cNvPr id="12" name="Shape 9"/>
          <p:cNvSpPr/>
          <p:nvPr/>
        </p:nvSpPr>
        <p:spPr>
          <a:xfrm>
            <a:off x="685800" y="3246120"/>
            <a:ext cx="8742404" cy="1143000"/>
          </a:xfrm>
          <a:prstGeom prst="roundRect">
            <a:avLst>
              <a:gd name="adj" fmla="val 9600"/>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13" name="Shape 10"/>
          <p:cNvSpPr/>
          <p:nvPr/>
        </p:nvSpPr>
        <p:spPr>
          <a:xfrm>
            <a:off x="960120" y="3502152"/>
            <a:ext cx="621792" cy="621792"/>
          </a:xfrm>
          <a:prstGeom prst="ellipse">
            <a:avLst/>
          </a:prstGeom>
          <a:solidFill>
            <a:srgbClr val="4FC6E0"/>
          </a:solidFill>
          <a:ln/>
        </p:spPr>
        <p:txBody>
          <a:bodyPr/>
          <a:lstStyle/>
          <a:p>
            <a:endParaRPr lang="en-US"/>
          </a:p>
        </p:txBody>
      </p:sp>
      <p:pic>
        <p:nvPicPr>
          <p:cNvPr id="14" name="Image 1" descr="icons_dlc/link_white.png"/>
          <p:cNvPicPr>
            <a:picLocks noChangeAspect="1"/>
          </p:cNvPicPr>
          <p:nvPr/>
        </p:nvPicPr>
        <p:blipFill>
          <a:blip r:embed="rId4"/>
          <a:stretch>
            <a:fillRect/>
          </a:stretch>
        </p:blipFill>
        <p:spPr>
          <a:xfrm>
            <a:off x="1128004" y="3670036"/>
            <a:ext cx="286024" cy="286024"/>
          </a:xfrm>
          <a:prstGeom prst="rect">
            <a:avLst/>
          </a:prstGeom>
        </p:spPr>
      </p:pic>
      <p:sp>
        <p:nvSpPr>
          <p:cNvPr id="15" name="Text 11"/>
          <p:cNvSpPr/>
          <p:nvPr/>
        </p:nvSpPr>
        <p:spPr>
          <a:xfrm>
            <a:off x="1749796" y="3631142"/>
            <a:ext cx="4892040" cy="384048"/>
          </a:xfrm>
          <a:prstGeom prst="rect">
            <a:avLst/>
          </a:prstGeom>
          <a:noFill/>
          <a:ln/>
        </p:spPr>
        <p:txBody>
          <a:bodyPr wrap="square" rtlCol="0" anchor="ctr"/>
          <a:lstStyle/>
          <a:p>
            <a:pPr marL="0" indent="0">
              <a:buNone/>
            </a:pPr>
            <a:r>
              <a:rPr lang="en-US" sz="1650" b="1" dirty="0">
                <a:solidFill>
                  <a:srgbClr val="FFFFFF"/>
                </a:solidFill>
                <a:latin typeface="Open Sans" pitchFamily="34" charset="0"/>
                <a:ea typeface="Open Sans" pitchFamily="34" charset="-122"/>
                <a:cs typeface="Open Sans" pitchFamily="34" charset="-120"/>
              </a:rPr>
              <a:t>Document and cite everything</a:t>
            </a:r>
            <a:endParaRPr lang="en-US" sz="1650" dirty="0"/>
          </a:p>
        </p:txBody>
      </p:sp>
      <p:sp>
        <p:nvSpPr>
          <p:cNvPr id="16" name="Text 12"/>
          <p:cNvSpPr/>
          <p:nvPr/>
        </p:nvSpPr>
        <p:spPr>
          <a:xfrm>
            <a:off x="1783080" y="3813048"/>
            <a:ext cx="4937760" cy="502920"/>
          </a:xfrm>
          <a:prstGeom prst="rect">
            <a:avLst/>
          </a:prstGeom>
          <a:noFill/>
          <a:ln/>
        </p:spPr>
        <p:txBody>
          <a:bodyPr wrap="square" rtlCol="0" anchor="ctr"/>
          <a:lstStyle/>
          <a:p>
            <a:pPr marL="0" indent="0">
              <a:buNone/>
            </a:pPr>
            <a:endParaRPr lang="en-US" sz="1200" dirty="0"/>
          </a:p>
        </p:txBody>
      </p:sp>
      <p:sp>
        <p:nvSpPr>
          <p:cNvPr id="17" name="Shape 13"/>
          <p:cNvSpPr/>
          <p:nvPr/>
        </p:nvSpPr>
        <p:spPr>
          <a:xfrm>
            <a:off x="685799" y="4526280"/>
            <a:ext cx="8742405" cy="1143000"/>
          </a:xfrm>
          <a:prstGeom prst="roundRect">
            <a:avLst>
              <a:gd name="adj" fmla="val 9600"/>
            </a:avLst>
          </a:prstGeom>
          <a:solidFill>
            <a:srgbClr val="12324C"/>
          </a:solidFill>
          <a:ln/>
          <a:effectLst>
            <a:outerShdw blurRad="152400" dist="50800" dir="5400000" algn="bl" rotWithShape="0">
              <a:srgbClr val="3A5A74">
                <a:alpha val="20000"/>
              </a:srgbClr>
            </a:outerShdw>
          </a:effectLst>
        </p:spPr>
        <p:txBody>
          <a:bodyPr/>
          <a:lstStyle/>
          <a:p>
            <a:endParaRPr lang="en-US"/>
          </a:p>
        </p:txBody>
      </p:sp>
      <p:sp>
        <p:nvSpPr>
          <p:cNvPr id="18" name="Shape 14"/>
          <p:cNvSpPr/>
          <p:nvPr/>
        </p:nvSpPr>
        <p:spPr>
          <a:xfrm>
            <a:off x="960120" y="4782312"/>
            <a:ext cx="621792" cy="621792"/>
          </a:xfrm>
          <a:prstGeom prst="ellipse">
            <a:avLst/>
          </a:prstGeom>
          <a:solidFill>
            <a:srgbClr val="30AE4C"/>
          </a:solidFill>
          <a:ln/>
        </p:spPr>
        <p:txBody>
          <a:bodyPr/>
          <a:lstStyle/>
          <a:p>
            <a:endParaRPr lang="en-US"/>
          </a:p>
        </p:txBody>
      </p:sp>
      <p:pic>
        <p:nvPicPr>
          <p:cNvPr id="19" name="Image 2" descr="icons_dlc/users_white.png"/>
          <p:cNvPicPr>
            <a:picLocks noChangeAspect="1"/>
          </p:cNvPicPr>
          <p:nvPr/>
        </p:nvPicPr>
        <p:blipFill>
          <a:blip r:embed="rId5"/>
          <a:stretch>
            <a:fillRect/>
          </a:stretch>
        </p:blipFill>
        <p:spPr>
          <a:xfrm>
            <a:off x="1128004" y="4950196"/>
            <a:ext cx="286024" cy="286024"/>
          </a:xfrm>
          <a:prstGeom prst="rect">
            <a:avLst/>
          </a:prstGeom>
        </p:spPr>
      </p:pic>
      <p:sp>
        <p:nvSpPr>
          <p:cNvPr id="20" name="Text 15"/>
          <p:cNvSpPr/>
          <p:nvPr/>
        </p:nvSpPr>
        <p:spPr>
          <a:xfrm>
            <a:off x="1749796" y="4901184"/>
            <a:ext cx="4892040" cy="384048"/>
          </a:xfrm>
          <a:prstGeom prst="rect">
            <a:avLst/>
          </a:prstGeom>
          <a:noFill/>
          <a:ln/>
        </p:spPr>
        <p:txBody>
          <a:bodyPr wrap="square" rtlCol="0" anchor="ctr"/>
          <a:lstStyle/>
          <a:p>
            <a:pPr marL="0" indent="0">
              <a:buNone/>
            </a:pPr>
            <a:r>
              <a:rPr lang="en-US" sz="1650" b="1" dirty="0">
                <a:solidFill>
                  <a:srgbClr val="FFFFFF"/>
                </a:solidFill>
                <a:latin typeface="Open Sans" pitchFamily="34" charset="0"/>
                <a:ea typeface="Open Sans" pitchFamily="34" charset="-122"/>
                <a:cs typeface="Open Sans" pitchFamily="34" charset="-120"/>
              </a:rPr>
              <a:t>Get every signature</a:t>
            </a:r>
            <a:endParaRPr lang="en-US" sz="1650" dirty="0"/>
          </a:p>
        </p:txBody>
      </p:sp>
      <p:sp>
        <p:nvSpPr>
          <p:cNvPr id="21" name="Text 16"/>
          <p:cNvSpPr/>
          <p:nvPr/>
        </p:nvSpPr>
        <p:spPr>
          <a:xfrm>
            <a:off x="1783080" y="5093208"/>
            <a:ext cx="4937760" cy="502920"/>
          </a:xfrm>
          <a:prstGeom prst="rect">
            <a:avLst/>
          </a:prstGeom>
          <a:noFill/>
          <a:ln/>
        </p:spPr>
        <p:txBody>
          <a:bodyPr wrap="square" rtlCol="0" anchor="ctr"/>
          <a:lstStyle/>
          <a:p>
            <a:pPr marL="0" indent="0">
              <a:buNone/>
            </a:pPr>
            <a:endParaRPr lang="en-US" sz="1200" dirty="0"/>
          </a:p>
        </p:txBody>
      </p:sp>
      <p:pic>
        <p:nvPicPr>
          <p:cNvPr id="39" name="Image 8" descr="brand/dlc_mark_white.png"/>
          <p:cNvPicPr>
            <a:picLocks noChangeAspect="1"/>
          </p:cNvPicPr>
          <p:nvPr/>
        </p:nvPicPr>
        <p:blipFill>
          <a:blip r:embed="rId6"/>
          <a:stretch>
            <a:fillRect/>
          </a:stretch>
        </p:blipFill>
        <p:spPr>
          <a:xfrm>
            <a:off x="11430000" y="6419088"/>
            <a:ext cx="457200" cy="183794"/>
          </a:xfrm>
          <a:prstGeom prst="rect">
            <a:avLst/>
          </a:prstGeom>
        </p:spPr>
      </p:pic>
      <p:sp>
        <p:nvSpPr>
          <p:cNvPr id="40" name="Text 29"/>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chemeClr val="bg1"/>
                </a:solidFill>
                <a:latin typeface="Open Sans" pitchFamily="34" charset="0"/>
                <a:ea typeface="Open Sans" pitchFamily="34" charset="-122"/>
                <a:cs typeface="Open Sans" pitchFamily="34" charset="-120"/>
              </a:rPr>
              <a:t>27</a:t>
            </a:r>
            <a:endParaRPr lang="en-US" sz="900"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86C9"/>
        </a:solidFill>
        <a:effectLst/>
      </p:bgPr>
    </p:bg>
    <p:spTree>
      <p:nvGrpSpPr>
        <p:cNvPr id="1" name="">
          <a:extLst>
            <a:ext uri="{FF2B5EF4-FFF2-40B4-BE49-F238E27FC236}">
              <a16:creationId xmlns:a16="http://schemas.microsoft.com/office/drawing/2014/main" id="{D45CBBE9-0147-1D37-D3B5-219F9C1AADFE}"/>
            </a:ext>
          </a:extLst>
        </p:cNvPr>
        <p:cNvGrpSpPr/>
        <p:nvPr/>
      </p:nvGrpSpPr>
      <p:grpSpPr>
        <a:xfrm>
          <a:off x="0" y="0"/>
          <a:ext cx="0" cy="0"/>
          <a:chOff x="0" y="0"/>
          <a:chExt cx="0" cy="0"/>
        </a:xfrm>
      </p:grpSpPr>
      <p:sp>
        <p:nvSpPr>
          <p:cNvPr id="5" name="Text 3">
            <a:extLst>
              <a:ext uri="{FF2B5EF4-FFF2-40B4-BE49-F238E27FC236}">
                <a16:creationId xmlns:a16="http://schemas.microsoft.com/office/drawing/2014/main" id="{0DD8AFD7-EC90-6E45-4180-C3567306BD16}"/>
              </a:ext>
            </a:extLst>
          </p:cNvPr>
          <p:cNvSpPr/>
          <p:nvPr/>
        </p:nvSpPr>
        <p:spPr>
          <a:xfrm>
            <a:off x="685800" y="621792"/>
            <a:ext cx="9144000" cy="320040"/>
          </a:xfrm>
          <a:prstGeom prst="rect">
            <a:avLst/>
          </a:prstGeom>
          <a:noFill/>
          <a:ln/>
        </p:spPr>
        <p:txBody>
          <a:bodyPr wrap="square" rtlCol="0" anchor="ctr"/>
          <a:lstStyle/>
          <a:p>
            <a:pPr marL="0" indent="0">
              <a:buNone/>
            </a:pPr>
            <a:r>
              <a:rPr lang="en-US" sz="1200" b="1" kern="0" spc="200" dirty="0">
                <a:solidFill>
                  <a:srgbClr val="4FC6E0"/>
                </a:solidFill>
                <a:latin typeface="Open Sans SemiBold" pitchFamily="34" charset="0"/>
                <a:ea typeface="Open Sans SemiBold" pitchFamily="34" charset="-122"/>
                <a:cs typeface="Open Sans SemiBold" pitchFamily="34" charset="-120"/>
              </a:rPr>
              <a:t>WRAPPING UP</a:t>
            </a:r>
            <a:endParaRPr lang="en-US" sz="1200" dirty="0"/>
          </a:p>
        </p:txBody>
      </p:sp>
      <p:sp>
        <p:nvSpPr>
          <p:cNvPr id="22" name="Shape 17">
            <a:extLst>
              <a:ext uri="{FF2B5EF4-FFF2-40B4-BE49-F238E27FC236}">
                <a16:creationId xmlns:a16="http://schemas.microsoft.com/office/drawing/2014/main" id="{6B0AEFC2-E159-FD6A-81A0-84F389220B14}"/>
              </a:ext>
            </a:extLst>
          </p:cNvPr>
          <p:cNvSpPr/>
          <p:nvPr/>
        </p:nvSpPr>
        <p:spPr>
          <a:xfrm>
            <a:off x="685800" y="2052642"/>
            <a:ext cx="10424160" cy="3639683"/>
          </a:xfrm>
          <a:prstGeom prst="roundRect">
            <a:avLst>
              <a:gd name="adj" fmla="val 3836"/>
            </a:avLst>
          </a:prstGeom>
          <a:solidFill>
            <a:srgbClr val="005A8B"/>
          </a:solidFill>
          <a:ln/>
          <a:effectLst>
            <a:outerShdw blurRad="152400" dist="50800" dir="5400000" algn="bl" rotWithShape="0">
              <a:srgbClr val="3A5A74">
                <a:alpha val="20000"/>
              </a:srgbClr>
            </a:outerShdw>
          </a:effectLst>
        </p:spPr>
        <p:txBody>
          <a:bodyPr/>
          <a:lstStyle/>
          <a:p>
            <a:endParaRPr lang="en-US"/>
          </a:p>
        </p:txBody>
      </p:sp>
      <p:sp>
        <p:nvSpPr>
          <p:cNvPr id="23" name="Shape 18">
            <a:extLst>
              <a:ext uri="{FF2B5EF4-FFF2-40B4-BE49-F238E27FC236}">
                <a16:creationId xmlns:a16="http://schemas.microsoft.com/office/drawing/2014/main" id="{78AC2073-754A-555F-56E8-B303F8384D2F}"/>
              </a:ext>
            </a:extLst>
          </p:cNvPr>
          <p:cNvSpPr/>
          <p:nvPr/>
        </p:nvSpPr>
        <p:spPr>
          <a:xfrm>
            <a:off x="778065" y="1082103"/>
            <a:ext cx="1808273" cy="847597"/>
          </a:xfrm>
          <a:prstGeom prst="ellipse">
            <a:avLst/>
          </a:prstGeom>
          <a:solidFill>
            <a:srgbClr val="FFC20E"/>
          </a:solidFill>
          <a:ln/>
        </p:spPr>
        <p:txBody>
          <a:bodyPr/>
          <a:lstStyle/>
          <a:p>
            <a:endParaRPr lang="en-US"/>
          </a:p>
        </p:txBody>
      </p:sp>
      <p:pic>
        <p:nvPicPr>
          <p:cNvPr id="24" name="Image 3" descr="icons_dlc/link_navy.png">
            <a:extLst>
              <a:ext uri="{FF2B5EF4-FFF2-40B4-BE49-F238E27FC236}">
                <a16:creationId xmlns:a16="http://schemas.microsoft.com/office/drawing/2014/main" id="{4A2A4DB2-1C74-7B75-0612-52B6E1FF393D}"/>
              </a:ext>
            </a:extLst>
          </p:cNvPr>
          <p:cNvPicPr>
            <a:picLocks noChangeAspect="1"/>
          </p:cNvPicPr>
          <p:nvPr/>
        </p:nvPicPr>
        <p:blipFill>
          <a:blip r:embed="rId3"/>
          <a:stretch>
            <a:fillRect/>
          </a:stretch>
        </p:blipFill>
        <p:spPr>
          <a:xfrm>
            <a:off x="1233357" y="1072329"/>
            <a:ext cx="831804" cy="831804"/>
          </a:xfrm>
          <a:prstGeom prst="rect">
            <a:avLst/>
          </a:prstGeom>
        </p:spPr>
      </p:pic>
      <p:sp>
        <p:nvSpPr>
          <p:cNvPr id="25" name="Text 19">
            <a:extLst>
              <a:ext uri="{FF2B5EF4-FFF2-40B4-BE49-F238E27FC236}">
                <a16:creationId xmlns:a16="http://schemas.microsoft.com/office/drawing/2014/main" id="{958D004F-7CD8-9B62-ECCA-0031F129250B}"/>
              </a:ext>
            </a:extLst>
          </p:cNvPr>
          <p:cNvSpPr/>
          <p:nvPr/>
        </p:nvSpPr>
        <p:spPr>
          <a:xfrm>
            <a:off x="2649427" y="1290302"/>
            <a:ext cx="7020353" cy="498587"/>
          </a:xfrm>
          <a:prstGeom prst="rect">
            <a:avLst/>
          </a:prstGeom>
          <a:noFill/>
          <a:ln/>
        </p:spPr>
        <p:txBody>
          <a:bodyPr wrap="square" rtlCol="0" anchor="ctr"/>
          <a:lstStyle/>
          <a:p>
            <a:pPr marL="0" indent="0">
              <a:buNone/>
            </a:pPr>
            <a:r>
              <a:rPr lang="en-US" sz="3200" b="1" dirty="0">
                <a:solidFill>
                  <a:srgbClr val="FFFFFF"/>
                </a:solidFill>
                <a:latin typeface="Open Sans" pitchFamily="34" charset="0"/>
                <a:ea typeface="Open Sans" pitchFamily="34" charset="-122"/>
                <a:cs typeface="Open Sans" pitchFamily="34" charset="-120"/>
              </a:rPr>
              <a:t>Resources</a:t>
            </a:r>
            <a:endParaRPr lang="en-US" sz="1900" dirty="0"/>
          </a:p>
        </p:txBody>
      </p:sp>
      <p:pic>
        <p:nvPicPr>
          <p:cNvPr id="26" name="Image 4" descr="icons_dlc/arrow_cyan.png">
            <a:extLst>
              <a:ext uri="{FF2B5EF4-FFF2-40B4-BE49-F238E27FC236}">
                <a16:creationId xmlns:a16="http://schemas.microsoft.com/office/drawing/2014/main" id="{737EE4CE-D5F4-0C32-DE27-BECDD49AA90E}"/>
              </a:ext>
            </a:extLst>
          </p:cNvPr>
          <p:cNvPicPr>
            <a:picLocks noChangeAspect="1"/>
          </p:cNvPicPr>
          <p:nvPr/>
        </p:nvPicPr>
        <p:blipFill>
          <a:blip r:embed="rId4"/>
          <a:stretch>
            <a:fillRect/>
          </a:stretch>
        </p:blipFill>
        <p:spPr>
          <a:xfrm>
            <a:off x="750553" y="2145166"/>
            <a:ext cx="510571" cy="510571"/>
          </a:xfrm>
          <a:prstGeom prst="rect">
            <a:avLst/>
          </a:prstGeom>
        </p:spPr>
      </p:pic>
      <p:sp>
        <p:nvSpPr>
          <p:cNvPr id="27" name="Text 20">
            <a:extLst>
              <a:ext uri="{FF2B5EF4-FFF2-40B4-BE49-F238E27FC236}">
                <a16:creationId xmlns:a16="http://schemas.microsoft.com/office/drawing/2014/main" id="{448B9B5F-1651-0378-5AA5-A7DBA09157AE}"/>
              </a:ext>
            </a:extLst>
          </p:cNvPr>
          <p:cNvSpPr/>
          <p:nvPr/>
        </p:nvSpPr>
        <p:spPr>
          <a:xfrm>
            <a:off x="1261124" y="2241986"/>
            <a:ext cx="8509518" cy="299152"/>
          </a:xfrm>
          <a:prstGeom prst="rect">
            <a:avLst/>
          </a:prstGeom>
          <a:noFill/>
          <a:ln/>
        </p:spPr>
        <p:txBody>
          <a:bodyPr wrap="square" rtlCol="0" anchor="ctr"/>
          <a:lstStyle/>
          <a:p>
            <a:pPr marL="0" indent="0">
              <a:buNone/>
            </a:pPr>
            <a:r>
              <a:rPr lang="en-US" sz="1200" b="1" dirty="0">
                <a:solidFill>
                  <a:srgbClr val="FFFFFF"/>
                </a:solidFill>
                <a:latin typeface="Open Sans" pitchFamily="34" charset="0"/>
                <a:ea typeface="Open Sans" pitchFamily="34" charset="-122"/>
                <a:cs typeface="Open Sans" pitchFamily="34" charset="-120"/>
              </a:rPr>
              <a:t>Update a Listed System to NLC V5.2</a:t>
            </a:r>
            <a:endParaRPr lang="en-US" sz="1200" dirty="0"/>
          </a:p>
        </p:txBody>
      </p:sp>
      <p:sp>
        <p:nvSpPr>
          <p:cNvPr id="28" name="Text 21">
            <a:extLst>
              <a:ext uri="{FF2B5EF4-FFF2-40B4-BE49-F238E27FC236}">
                <a16:creationId xmlns:a16="http://schemas.microsoft.com/office/drawing/2014/main" id="{8F331C48-7EF9-CBC5-0EF5-E5D79EC197C4}"/>
              </a:ext>
            </a:extLst>
          </p:cNvPr>
          <p:cNvSpPr/>
          <p:nvPr/>
        </p:nvSpPr>
        <p:spPr>
          <a:xfrm>
            <a:off x="1261124" y="2611529"/>
            <a:ext cx="8509518" cy="279209"/>
          </a:xfrm>
          <a:prstGeom prst="rect">
            <a:avLst/>
          </a:prstGeom>
          <a:noFill/>
          <a:ln/>
        </p:spPr>
        <p:txBody>
          <a:bodyPr wrap="square" rtlCol="0" anchor="ctr"/>
          <a:lstStyle/>
          <a:p>
            <a:r>
              <a:rPr lang="en-US" sz="1050" dirty="0">
                <a:solidFill>
                  <a:srgbClr val="8FB2CC"/>
                </a:solidFill>
                <a:latin typeface="Open Sans" pitchFamily="34" charset="0"/>
                <a:ea typeface="Open Sans" pitchFamily="34" charset="-122"/>
                <a:cs typeface="Open Sans" pitchFamily="34" charset="-120"/>
              </a:rPr>
              <a:t>https://designlights.org/our-work/networked-lighting-controls/qualify-a-system/update-listed-systems/</a:t>
            </a:r>
            <a:endParaRPr lang="en-US" sz="1050" dirty="0"/>
          </a:p>
        </p:txBody>
      </p:sp>
      <p:pic>
        <p:nvPicPr>
          <p:cNvPr id="29" name="Image 5" descr="icons_dlc/arrow_cyan.png">
            <a:extLst>
              <a:ext uri="{FF2B5EF4-FFF2-40B4-BE49-F238E27FC236}">
                <a16:creationId xmlns:a16="http://schemas.microsoft.com/office/drawing/2014/main" id="{4C80D374-1FFD-A5FB-2B03-A477F22549D0}"/>
              </a:ext>
            </a:extLst>
          </p:cNvPr>
          <p:cNvPicPr>
            <a:picLocks noChangeAspect="1"/>
          </p:cNvPicPr>
          <p:nvPr/>
        </p:nvPicPr>
        <p:blipFill>
          <a:blip r:embed="rId4"/>
          <a:stretch>
            <a:fillRect/>
          </a:stretch>
        </p:blipFill>
        <p:spPr>
          <a:xfrm>
            <a:off x="750553" y="2912305"/>
            <a:ext cx="510571" cy="510571"/>
          </a:xfrm>
          <a:prstGeom prst="rect">
            <a:avLst/>
          </a:prstGeom>
        </p:spPr>
      </p:pic>
      <p:sp>
        <p:nvSpPr>
          <p:cNvPr id="30" name="Text 22">
            <a:extLst>
              <a:ext uri="{FF2B5EF4-FFF2-40B4-BE49-F238E27FC236}">
                <a16:creationId xmlns:a16="http://schemas.microsoft.com/office/drawing/2014/main" id="{3F494E09-2C63-8CEC-F4DF-28CF9CABB515}"/>
              </a:ext>
            </a:extLst>
          </p:cNvPr>
          <p:cNvSpPr/>
          <p:nvPr/>
        </p:nvSpPr>
        <p:spPr>
          <a:xfrm>
            <a:off x="1261124" y="2996350"/>
            <a:ext cx="8509518" cy="299152"/>
          </a:xfrm>
          <a:prstGeom prst="rect">
            <a:avLst/>
          </a:prstGeom>
          <a:noFill/>
          <a:ln/>
        </p:spPr>
        <p:txBody>
          <a:bodyPr wrap="square" rtlCol="0" anchor="ctr"/>
          <a:lstStyle/>
          <a:p>
            <a:pPr marL="0" indent="0">
              <a:buNone/>
            </a:pPr>
            <a:r>
              <a:rPr lang="en-US" sz="1200" b="1" dirty="0">
                <a:solidFill>
                  <a:srgbClr val="FFFFFF"/>
                </a:solidFill>
                <a:latin typeface="Open Sans" pitchFamily="34" charset="0"/>
                <a:ea typeface="Open Sans" pitchFamily="34" charset="-122"/>
                <a:cs typeface="Open Sans" pitchFamily="34" charset="-120"/>
              </a:rPr>
              <a:t>NLC–Thermostat Integration Submission Guide</a:t>
            </a:r>
            <a:endParaRPr lang="en-US" sz="1200" dirty="0"/>
          </a:p>
        </p:txBody>
      </p:sp>
      <p:sp>
        <p:nvSpPr>
          <p:cNvPr id="31" name="Text 23">
            <a:extLst>
              <a:ext uri="{FF2B5EF4-FFF2-40B4-BE49-F238E27FC236}">
                <a16:creationId xmlns:a16="http://schemas.microsoft.com/office/drawing/2014/main" id="{14EE8342-00B6-5E9D-E531-0713DFB1BA12}"/>
              </a:ext>
            </a:extLst>
          </p:cNvPr>
          <p:cNvSpPr/>
          <p:nvPr/>
        </p:nvSpPr>
        <p:spPr>
          <a:xfrm>
            <a:off x="1261124" y="3355413"/>
            <a:ext cx="8509518" cy="279209"/>
          </a:xfrm>
          <a:prstGeom prst="rect">
            <a:avLst/>
          </a:prstGeom>
          <a:noFill/>
          <a:ln/>
        </p:spPr>
        <p:txBody>
          <a:bodyPr wrap="square" rtlCol="0" anchor="ctr"/>
          <a:lstStyle/>
          <a:p>
            <a:r>
              <a:rPr lang="en-US" sz="1050" dirty="0">
                <a:solidFill>
                  <a:srgbClr val="8FB2CC"/>
                </a:solidFill>
                <a:latin typeface="Open Sans" pitchFamily="34" charset="0"/>
                <a:ea typeface="Open Sans" pitchFamily="34" charset="-122"/>
                <a:cs typeface="Open Sans" pitchFamily="34" charset="-120"/>
              </a:rPr>
              <a:t>https://designlights.org/wp-content/uploads/2026/08/NLC-Thermostat-Integration-Submission-Guide.pdf</a:t>
            </a:r>
            <a:endParaRPr lang="en-US" sz="1050" dirty="0"/>
          </a:p>
        </p:txBody>
      </p:sp>
      <p:pic>
        <p:nvPicPr>
          <p:cNvPr id="32" name="Image 6" descr="icons_dlc/arrow_cyan.png">
            <a:extLst>
              <a:ext uri="{FF2B5EF4-FFF2-40B4-BE49-F238E27FC236}">
                <a16:creationId xmlns:a16="http://schemas.microsoft.com/office/drawing/2014/main" id="{6861F2E3-0D19-22DD-EB91-E5D5322CE352}"/>
              </a:ext>
            </a:extLst>
          </p:cNvPr>
          <p:cNvPicPr>
            <a:picLocks noChangeAspect="1"/>
          </p:cNvPicPr>
          <p:nvPr/>
        </p:nvPicPr>
        <p:blipFill>
          <a:blip r:embed="rId4"/>
          <a:stretch>
            <a:fillRect/>
          </a:stretch>
        </p:blipFill>
        <p:spPr>
          <a:xfrm>
            <a:off x="750552" y="3607936"/>
            <a:ext cx="510571" cy="510571"/>
          </a:xfrm>
          <a:prstGeom prst="rect">
            <a:avLst/>
          </a:prstGeom>
        </p:spPr>
      </p:pic>
      <p:sp>
        <p:nvSpPr>
          <p:cNvPr id="33" name="Text 24">
            <a:extLst>
              <a:ext uri="{FF2B5EF4-FFF2-40B4-BE49-F238E27FC236}">
                <a16:creationId xmlns:a16="http://schemas.microsoft.com/office/drawing/2014/main" id="{93E3C089-086B-11FB-6579-99659A00BBEB}"/>
              </a:ext>
            </a:extLst>
          </p:cNvPr>
          <p:cNvSpPr/>
          <p:nvPr/>
        </p:nvSpPr>
        <p:spPr>
          <a:xfrm>
            <a:off x="1261124" y="3702708"/>
            <a:ext cx="8509518" cy="299152"/>
          </a:xfrm>
          <a:prstGeom prst="rect">
            <a:avLst/>
          </a:prstGeom>
          <a:noFill/>
          <a:ln/>
        </p:spPr>
        <p:txBody>
          <a:bodyPr wrap="square" rtlCol="0" anchor="ctr"/>
          <a:lstStyle/>
          <a:p>
            <a:pPr marL="0" indent="0">
              <a:buNone/>
            </a:pPr>
            <a:r>
              <a:rPr lang="en-US" sz="1200" b="1" dirty="0">
                <a:solidFill>
                  <a:srgbClr val="FFFFFF"/>
                </a:solidFill>
                <a:latin typeface="Open Sans" pitchFamily="34" charset="0"/>
                <a:ea typeface="Open Sans" pitchFamily="34" charset="-122"/>
                <a:cs typeface="Open Sans" pitchFamily="34" charset="-120"/>
              </a:rPr>
              <a:t>ANSI C137.9 standard</a:t>
            </a:r>
            <a:endParaRPr lang="en-US" sz="1200" dirty="0"/>
          </a:p>
        </p:txBody>
      </p:sp>
      <p:sp>
        <p:nvSpPr>
          <p:cNvPr id="34" name="Text 25">
            <a:extLst>
              <a:ext uri="{FF2B5EF4-FFF2-40B4-BE49-F238E27FC236}">
                <a16:creationId xmlns:a16="http://schemas.microsoft.com/office/drawing/2014/main" id="{69B02BDD-123A-5808-0740-C4E4E291A129}"/>
              </a:ext>
            </a:extLst>
          </p:cNvPr>
          <p:cNvSpPr/>
          <p:nvPr/>
        </p:nvSpPr>
        <p:spPr>
          <a:xfrm>
            <a:off x="1261124" y="4013106"/>
            <a:ext cx="8509518" cy="279209"/>
          </a:xfrm>
          <a:prstGeom prst="rect">
            <a:avLst/>
          </a:prstGeom>
          <a:noFill/>
          <a:ln/>
        </p:spPr>
        <p:txBody>
          <a:bodyPr wrap="square" rtlCol="0" anchor="ctr"/>
          <a:lstStyle/>
          <a:p>
            <a:pPr marL="0" indent="0">
              <a:buNone/>
            </a:pPr>
            <a:r>
              <a:rPr lang="en-US" sz="1050" dirty="0">
                <a:solidFill>
                  <a:srgbClr val="8FB2CC"/>
                </a:solidFill>
                <a:latin typeface="Open Sans" pitchFamily="34" charset="0"/>
                <a:ea typeface="Open Sans" pitchFamily="34" charset="-122"/>
                <a:cs typeface="Open Sans" pitchFamily="34" charset="-120"/>
              </a:rPr>
              <a:t>https://webstore.ansi.org</a:t>
            </a:r>
            <a:endParaRPr lang="en-US" sz="1050" dirty="0"/>
          </a:p>
        </p:txBody>
      </p:sp>
      <p:pic>
        <p:nvPicPr>
          <p:cNvPr id="35" name="Image 7" descr="icons_dlc/arrow_cyan.png">
            <a:extLst>
              <a:ext uri="{FF2B5EF4-FFF2-40B4-BE49-F238E27FC236}">
                <a16:creationId xmlns:a16="http://schemas.microsoft.com/office/drawing/2014/main" id="{C5A51E86-4AA8-8F93-5B6C-37E3D4734C90}"/>
              </a:ext>
            </a:extLst>
          </p:cNvPr>
          <p:cNvPicPr>
            <a:picLocks noChangeAspect="1"/>
          </p:cNvPicPr>
          <p:nvPr/>
        </p:nvPicPr>
        <p:blipFill>
          <a:blip r:embed="rId4"/>
          <a:stretch>
            <a:fillRect/>
          </a:stretch>
        </p:blipFill>
        <p:spPr>
          <a:xfrm>
            <a:off x="706554" y="4297005"/>
            <a:ext cx="510571" cy="510571"/>
          </a:xfrm>
          <a:prstGeom prst="rect">
            <a:avLst/>
          </a:prstGeom>
        </p:spPr>
      </p:pic>
      <p:sp>
        <p:nvSpPr>
          <p:cNvPr id="36" name="Text 26">
            <a:extLst>
              <a:ext uri="{FF2B5EF4-FFF2-40B4-BE49-F238E27FC236}">
                <a16:creationId xmlns:a16="http://schemas.microsoft.com/office/drawing/2014/main" id="{29A100F1-3083-B26B-23C5-EBCD4BEC4D31}"/>
              </a:ext>
            </a:extLst>
          </p:cNvPr>
          <p:cNvSpPr/>
          <p:nvPr/>
        </p:nvSpPr>
        <p:spPr>
          <a:xfrm>
            <a:off x="1261123" y="4360367"/>
            <a:ext cx="8509518" cy="299152"/>
          </a:xfrm>
          <a:prstGeom prst="rect">
            <a:avLst/>
          </a:prstGeom>
          <a:noFill/>
          <a:ln/>
        </p:spPr>
        <p:txBody>
          <a:bodyPr wrap="square" rtlCol="0" anchor="ctr"/>
          <a:lstStyle/>
          <a:p>
            <a:pPr marL="0" indent="0">
              <a:buNone/>
            </a:pPr>
            <a:r>
              <a:rPr lang="en-US" sz="1200" b="1" dirty="0">
                <a:solidFill>
                  <a:srgbClr val="FFFFFF"/>
                </a:solidFill>
                <a:latin typeface="Open Sans" pitchFamily="34" charset="0"/>
                <a:ea typeface="Open Sans" pitchFamily="34" charset="-122"/>
                <a:cs typeface="Open Sans" pitchFamily="34" charset="-120"/>
              </a:rPr>
              <a:t>Private Label Update to V5.2</a:t>
            </a:r>
            <a:endParaRPr lang="en-US" sz="1200" dirty="0"/>
          </a:p>
        </p:txBody>
      </p:sp>
      <p:sp>
        <p:nvSpPr>
          <p:cNvPr id="37" name="Text 27">
            <a:extLst>
              <a:ext uri="{FF2B5EF4-FFF2-40B4-BE49-F238E27FC236}">
                <a16:creationId xmlns:a16="http://schemas.microsoft.com/office/drawing/2014/main" id="{6F8064DA-10F8-1538-3A04-81C79F59DEC7}"/>
              </a:ext>
            </a:extLst>
          </p:cNvPr>
          <p:cNvSpPr/>
          <p:nvPr/>
        </p:nvSpPr>
        <p:spPr>
          <a:xfrm>
            <a:off x="1261124" y="4756181"/>
            <a:ext cx="8509518" cy="279209"/>
          </a:xfrm>
          <a:prstGeom prst="rect">
            <a:avLst/>
          </a:prstGeom>
          <a:noFill/>
          <a:ln/>
        </p:spPr>
        <p:txBody>
          <a:bodyPr wrap="square" rtlCol="0" anchor="ctr"/>
          <a:lstStyle/>
          <a:p>
            <a:r>
              <a:rPr lang="en-US" sz="1050" dirty="0">
                <a:solidFill>
                  <a:srgbClr val="8FB2CC"/>
                </a:solidFill>
                <a:latin typeface="Open Sans" pitchFamily="34" charset="0"/>
                <a:ea typeface="Open Sans" pitchFamily="34" charset="-122"/>
                <a:cs typeface="Open Sans" pitchFamily="34" charset="-120"/>
              </a:rPr>
              <a:t>https://designlights.org/our-work/networked-lighting-controls/qualify-a-system/private-label-applications/</a:t>
            </a:r>
            <a:endParaRPr lang="en-US" sz="1050" dirty="0"/>
          </a:p>
        </p:txBody>
      </p:sp>
      <p:sp>
        <p:nvSpPr>
          <p:cNvPr id="38" name="Text 28">
            <a:extLst>
              <a:ext uri="{FF2B5EF4-FFF2-40B4-BE49-F238E27FC236}">
                <a16:creationId xmlns:a16="http://schemas.microsoft.com/office/drawing/2014/main" id="{F4539183-FD3C-24E6-0E6A-5097985D13E6}"/>
              </a:ext>
            </a:extLst>
          </p:cNvPr>
          <p:cNvSpPr/>
          <p:nvPr/>
        </p:nvSpPr>
        <p:spPr>
          <a:xfrm>
            <a:off x="685800" y="5760720"/>
            <a:ext cx="7315200" cy="457200"/>
          </a:xfrm>
          <a:prstGeom prst="rect">
            <a:avLst/>
          </a:prstGeom>
          <a:noFill/>
          <a:ln/>
        </p:spPr>
        <p:txBody>
          <a:bodyPr wrap="square" rtlCol="0" anchor="ctr"/>
          <a:lstStyle/>
          <a:p>
            <a:pPr marL="0" indent="0">
              <a:buNone/>
            </a:pPr>
            <a:r>
              <a:rPr lang="en-US" sz="1700" b="1" dirty="0">
                <a:solidFill>
                  <a:srgbClr val="FFC20E"/>
                </a:solidFill>
                <a:latin typeface="Open Sans" pitchFamily="34" charset="0"/>
                <a:ea typeface="Open Sans" pitchFamily="34" charset="-122"/>
                <a:cs typeface="Open Sans" pitchFamily="34" charset="-120"/>
              </a:rPr>
              <a:t>Thank you — questions welcome.</a:t>
            </a:r>
            <a:endParaRPr lang="en-US" sz="1700" dirty="0"/>
          </a:p>
        </p:txBody>
      </p:sp>
      <p:pic>
        <p:nvPicPr>
          <p:cNvPr id="39" name="Image 8" descr="brand/dlc_mark_white.png">
            <a:extLst>
              <a:ext uri="{FF2B5EF4-FFF2-40B4-BE49-F238E27FC236}">
                <a16:creationId xmlns:a16="http://schemas.microsoft.com/office/drawing/2014/main" id="{DBCADA5B-9503-254C-F689-BBC571FA42ED}"/>
              </a:ext>
            </a:extLst>
          </p:cNvPr>
          <p:cNvPicPr>
            <a:picLocks noChangeAspect="1"/>
          </p:cNvPicPr>
          <p:nvPr/>
        </p:nvPicPr>
        <p:blipFill>
          <a:blip r:embed="rId5"/>
          <a:stretch>
            <a:fillRect/>
          </a:stretch>
        </p:blipFill>
        <p:spPr>
          <a:xfrm>
            <a:off x="11430000" y="6419088"/>
            <a:ext cx="457200" cy="183794"/>
          </a:xfrm>
          <a:prstGeom prst="rect">
            <a:avLst/>
          </a:prstGeom>
        </p:spPr>
      </p:pic>
      <p:sp>
        <p:nvSpPr>
          <p:cNvPr id="40" name="Text 29">
            <a:extLst>
              <a:ext uri="{FF2B5EF4-FFF2-40B4-BE49-F238E27FC236}">
                <a16:creationId xmlns:a16="http://schemas.microsoft.com/office/drawing/2014/main" id="{CC8A9CF0-3724-95A2-AFF7-C91FEAC1DA3A}"/>
              </a:ext>
            </a:extLst>
          </p:cNvPr>
          <p:cNvSpPr/>
          <p:nvPr/>
        </p:nvSpPr>
        <p:spPr>
          <a:xfrm>
            <a:off x="384048" y="6446520"/>
            <a:ext cx="457200" cy="274320"/>
          </a:xfrm>
          <a:prstGeom prst="rect">
            <a:avLst/>
          </a:prstGeom>
          <a:noFill/>
          <a:ln/>
        </p:spPr>
        <p:txBody>
          <a:bodyPr wrap="square" rtlCol="0" anchor="ctr"/>
          <a:lstStyle/>
          <a:p>
            <a:pPr marL="0" indent="0" algn="l">
              <a:buNone/>
            </a:pPr>
            <a:r>
              <a:rPr lang="en-US" sz="900" dirty="0">
                <a:solidFill>
                  <a:schemeClr val="bg1"/>
                </a:solidFill>
                <a:latin typeface="Open Sans" pitchFamily="34" charset="0"/>
                <a:ea typeface="Open Sans" pitchFamily="34" charset="-122"/>
                <a:cs typeface="Open Sans" pitchFamily="34" charset="-120"/>
              </a:rPr>
              <a:t>28</a:t>
            </a:r>
            <a:endParaRPr lang="en-US" sz="900" dirty="0">
              <a:solidFill>
                <a:schemeClr val="bg1"/>
              </a:solidFill>
            </a:endParaRPr>
          </a:p>
        </p:txBody>
      </p:sp>
    </p:spTree>
    <p:extLst>
      <p:ext uri="{BB962C8B-B14F-4D97-AF65-F5344CB8AC3E}">
        <p14:creationId xmlns:p14="http://schemas.microsoft.com/office/powerpoint/2010/main" val="20254201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1655</TotalTime>
  <Words>5124</Words>
  <Application>Microsoft Office PowerPoint</Application>
  <PresentationFormat>Widescreen</PresentationFormat>
  <Paragraphs>403</Paragraphs>
  <Slides>29</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Arial</vt:lpstr>
      <vt:lpstr>Calibri</vt:lpstr>
      <vt:lpstr>Open Sans</vt:lpstr>
      <vt:lpstr>Open Sans SemiBold</vt:lpstr>
      <vt:lpstr>Office Theme</vt:lpstr>
      <vt:lpstr>PowerPoint Presentation</vt:lpstr>
      <vt:lpstr>PowerPoint Presentation</vt:lpstr>
      <vt:lpstr>Webinar Orientation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Update Your QPL Listing Under NLC V5.2</dc:title>
  <dc:subject>PptxGenJS Presentation</dc:subject>
  <dc:creator>DesignLights Consortium</dc:creator>
  <cp:lastModifiedBy>Bagwat Mohan</cp:lastModifiedBy>
  <cp:revision>31</cp:revision>
  <dcterms:created xsi:type="dcterms:W3CDTF">2026-08-25T17:04:12Z</dcterms:created>
  <dcterms:modified xsi:type="dcterms:W3CDTF">2026-09-18T14:09:28Z</dcterms:modified>
</cp:coreProperties>
</file>